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82" r:id="rId4"/>
    <p:sldId id="271" r:id="rId5"/>
    <p:sldId id="281" r:id="rId6"/>
    <p:sldId id="272" r:id="rId7"/>
    <p:sldId id="286" r:id="rId8"/>
    <p:sldId id="285" r:id="rId9"/>
    <p:sldId id="284" r:id="rId10"/>
    <p:sldId id="283" r:id="rId11"/>
    <p:sldId id="292" r:id="rId12"/>
    <p:sldId id="291" r:id="rId13"/>
    <p:sldId id="290" r:id="rId14"/>
    <p:sldId id="289" r:id="rId15"/>
    <p:sldId id="300" r:id="rId16"/>
    <p:sldId id="287" r:id="rId17"/>
    <p:sldId id="299" r:id="rId18"/>
    <p:sldId id="293" r:id="rId19"/>
    <p:sldId id="259" r:id="rId2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1" d="100"/>
          <a:sy n="111"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5F1A5-8E87-41EE-92B0-320FC96C663F}" type="doc">
      <dgm:prSet loTypeId="urn:microsoft.com/office/officeart/2005/8/layout/chevron1" loCatId="process" qsTypeId="urn:microsoft.com/office/officeart/2005/8/quickstyle/simple1" qsCatId="simple" csTypeId="urn:microsoft.com/office/officeart/2005/8/colors/accent1_2" csCatId="accent1" phldr="1"/>
      <dgm:spPr/>
    </dgm:pt>
    <dgm:pt modelId="{81BE6366-E3E1-4755-B7E0-EBB7B3D90A09}">
      <dgm:prSet phldrT="[Texto]"/>
      <dgm:spPr/>
      <dgm:t>
        <a:bodyPr/>
        <a:lstStyle/>
        <a:p>
          <a:r>
            <a:rPr lang="pt-PT" dirty="0"/>
            <a:t>Iniciativa </a:t>
          </a:r>
          <a:endParaRPr lang="en-GB" dirty="0"/>
        </a:p>
      </dgm:t>
    </dgm:pt>
    <dgm:pt modelId="{BEFA8550-FA01-4071-BEEB-462DB124E1D7}" type="parTrans" cxnId="{7F3647C4-F610-4C74-8028-B13B51E9DD3B}">
      <dgm:prSet/>
      <dgm:spPr/>
      <dgm:t>
        <a:bodyPr/>
        <a:lstStyle/>
        <a:p>
          <a:endParaRPr lang="en-GB"/>
        </a:p>
      </dgm:t>
    </dgm:pt>
    <dgm:pt modelId="{751B071B-B5F7-4AA9-B420-649AECE3172D}" type="sibTrans" cxnId="{7F3647C4-F610-4C74-8028-B13B51E9DD3B}">
      <dgm:prSet/>
      <dgm:spPr/>
      <dgm:t>
        <a:bodyPr/>
        <a:lstStyle/>
        <a:p>
          <a:endParaRPr lang="en-GB"/>
        </a:p>
      </dgm:t>
    </dgm:pt>
    <dgm:pt modelId="{21182291-BD5B-4A90-8CD5-3F79DB9C0692}">
      <dgm:prSet phldrT="[Texto]"/>
      <dgm:spPr/>
      <dgm:t>
        <a:bodyPr/>
        <a:lstStyle/>
        <a:p>
          <a:r>
            <a:rPr lang="pt-PT" dirty="0"/>
            <a:t>Instrução</a:t>
          </a:r>
          <a:endParaRPr lang="en-GB" dirty="0"/>
        </a:p>
      </dgm:t>
    </dgm:pt>
    <dgm:pt modelId="{82248276-634A-4829-90F2-E06E1AB868DD}" type="parTrans" cxnId="{C226EB06-61F5-4594-8BCF-8090BC07E716}">
      <dgm:prSet/>
      <dgm:spPr/>
      <dgm:t>
        <a:bodyPr/>
        <a:lstStyle/>
        <a:p>
          <a:endParaRPr lang="en-GB"/>
        </a:p>
      </dgm:t>
    </dgm:pt>
    <dgm:pt modelId="{DB9AA5F4-1BFC-4C2D-AD0E-EA399995CDD8}" type="sibTrans" cxnId="{C226EB06-61F5-4594-8BCF-8090BC07E716}">
      <dgm:prSet/>
      <dgm:spPr/>
      <dgm:t>
        <a:bodyPr/>
        <a:lstStyle/>
        <a:p>
          <a:endParaRPr lang="en-GB"/>
        </a:p>
      </dgm:t>
    </dgm:pt>
    <dgm:pt modelId="{F5D13307-D970-4930-99AD-B42C76DEE7BE}">
      <dgm:prSet phldrT="[Texto]"/>
      <dgm:spPr/>
      <dgm:t>
        <a:bodyPr/>
        <a:lstStyle/>
        <a:p>
          <a:r>
            <a:rPr lang="pt-PT" dirty="0"/>
            <a:t>Audiência de Interessados</a:t>
          </a:r>
          <a:endParaRPr lang="en-GB" dirty="0"/>
        </a:p>
      </dgm:t>
    </dgm:pt>
    <dgm:pt modelId="{64CBB626-9767-4FD2-8122-124C7FEBABC2}" type="parTrans" cxnId="{685F696D-7376-4B1C-B9C1-15C66BF38680}">
      <dgm:prSet/>
      <dgm:spPr/>
      <dgm:t>
        <a:bodyPr/>
        <a:lstStyle/>
        <a:p>
          <a:endParaRPr lang="en-GB"/>
        </a:p>
      </dgm:t>
    </dgm:pt>
    <dgm:pt modelId="{E14718CA-BB9E-4BAF-9442-363A78215C0D}" type="sibTrans" cxnId="{685F696D-7376-4B1C-B9C1-15C66BF38680}">
      <dgm:prSet/>
      <dgm:spPr/>
      <dgm:t>
        <a:bodyPr/>
        <a:lstStyle/>
        <a:p>
          <a:endParaRPr lang="en-GB"/>
        </a:p>
      </dgm:t>
    </dgm:pt>
    <dgm:pt modelId="{036314D6-A722-4331-930A-49297B888D54}">
      <dgm:prSet phldrT="[Texto]"/>
      <dgm:spPr/>
      <dgm:t>
        <a:bodyPr/>
        <a:lstStyle/>
        <a:p>
          <a:r>
            <a:rPr lang="pt-PT" dirty="0"/>
            <a:t> Decisão Final</a:t>
          </a:r>
        </a:p>
        <a:p>
          <a:r>
            <a:rPr lang="pt-PT" dirty="0"/>
            <a:t>Ato Administrativo</a:t>
          </a:r>
          <a:endParaRPr lang="en-GB" dirty="0"/>
        </a:p>
      </dgm:t>
    </dgm:pt>
    <dgm:pt modelId="{0B90F0B4-2AC6-46A5-AF8E-FE82F2BB57A5}" type="parTrans" cxnId="{B41DC9D5-B4B8-441E-AA05-612FC573525A}">
      <dgm:prSet/>
      <dgm:spPr/>
      <dgm:t>
        <a:bodyPr/>
        <a:lstStyle/>
        <a:p>
          <a:endParaRPr lang="en-GB"/>
        </a:p>
      </dgm:t>
    </dgm:pt>
    <dgm:pt modelId="{05584FBD-2568-44B4-9DD8-9AB27E4C4FD1}" type="sibTrans" cxnId="{B41DC9D5-B4B8-441E-AA05-612FC573525A}">
      <dgm:prSet/>
      <dgm:spPr/>
      <dgm:t>
        <a:bodyPr/>
        <a:lstStyle/>
        <a:p>
          <a:endParaRPr lang="en-GB"/>
        </a:p>
      </dgm:t>
    </dgm:pt>
    <dgm:pt modelId="{492307ED-58E3-4DB7-A1AE-EFA5D16A837F}">
      <dgm:prSet phldrT="[Texto]"/>
      <dgm:spPr/>
      <dgm:t>
        <a:bodyPr/>
        <a:lstStyle/>
        <a:p>
          <a:r>
            <a:rPr lang="pt-PT" dirty="0"/>
            <a:t>Proposta de decisão</a:t>
          </a:r>
          <a:endParaRPr lang="en-GB" dirty="0"/>
        </a:p>
      </dgm:t>
    </dgm:pt>
    <dgm:pt modelId="{6924583E-CFAD-46BD-852C-24E9FC25B879}" type="parTrans" cxnId="{202D5640-58B3-4332-A7AD-02F3F2B16F07}">
      <dgm:prSet/>
      <dgm:spPr/>
      <dgm:t>
        <a:bodyPr/>
        <a:lstStyle/>
        <a:p>
          <a:endParaRPr lang="en-GB"/>
        </a:p>
      </dgm:t>
    </dgm:pt>
    <dgm:pt modelId="{BB553183-226F-4A79-BB7C-AD143D61F162}" type="sibTrans" cxnId="{202D5640-58B3-4332-A7AD-02F3F2B16F07}">
      <dgm:prSet/>
      <dgm:spPr/>
      <dgm:t>
        <a:bodyPr/>
        <a:lstStyle/>
        <a:p>
          <a:endParaRPr lang="en-GB"/>
        </a:p>
      </dgm:t>
    </dgm:pt>
    <dgm:pt modelId="{D77643F4-6F4B-43FC-A1B8-1C4146473EE6}" type="pres">
      <dgm:prSet presAssocID="{AC65F1A5-8E87-41EE-92B0-320FC96C663F}" presName="Name0" presStyleCnt="0">
        <dgm:presLayoutVars>
          <dgm:dir/>
          <dgm:animLvl val="lvl"/>
          <dgm:resizeHandles val="exact"/>
        </dgm:presLayoutVars>
      </dgm:prSet>
      <dgm:spPr/>
    </dgm:pt>
    <dgm:pt modelId="{5ED42DC5-D01E-48BA-A158-852297B27C12}" type="pres">
      <dgm:prSet presAssocID="{81BE6366-E3E1-4755-B7E0-EBB7B3D90A09}" presName="parTxOnly" presStyleLbl="node1" presStyleIdx="0" presStyleCnt="5">
        <dgm:presLayoutVars>
          <dgm:chMax val="0"/>
          <dgm:chPref val="0"/>
          <dgm:bulletEnabled val="1"/>
        </dgm:presLayoutVars>
      </dgm:prSet>
      <dgm:spPr/>
    </dgm:pt>
    <dgm:pt modelId="{E2BC5F32-9000-4A5C-801D-D23588DA7CE7}" type="pres">
      <dgm:prSet presAssocID="{751B071B-B5F7-4AA9-B420-649AECE3172D}" presName="parTxOnlySpace" presStyleCnt="0"/>
      <dgm:spPr/>
    </dgm:pt>
    <dgm:pt modelId="{7BA74D63-48F0-4C02-8996-074D772EB3A5}" type="pres">
      <dgm:prSet presAssocID="{21182291-BD5B-4A90-8CD5-3F79DB9C0692}" presName="parTxOnly" presStyleLbl="node1" presStyleIdx="1" presStyleCnt="5">
        <dgm:presLayoutVars>
          <dgm:chMax val="0"/>
          <dgm:chPref val="0"/>
          <dgm:bulletEnabled val="1"/>
        </dgm:presLayoutVars>
      </dgm:prSet>
      <dgm:spPr/>
    </dgm:pt>
    <dgm:pt modelId="{47022BFD-3C7A-4B16-8556-4A3D0F4D72F7}" type="pres">
      <dgm:prSet presAssocID="{DB9AA5F4-1BFC-4C2D-AD0E-EA399995CDD8}" presName="parTxOnlySpace" presStyleCnt="0"/>
      <dgm:spPr/>
    </dgm:pt>
    <dgm:pt modelId="{A2A70C7D-95DA-4E96-BE7F-A1382BCD74C6}" type="pres">
      <dgm:prSet presAssocID="{492307ED-58E3-4DB7-A1AE-EFA5D16A837F}" presName="parTxOnly" presStyleLbl="node1" presStyleIdx="2" presStyleCnt="5">
        <dgm:presLayoutVars>
          <dgm:chMax val="0"/>
          <dgm:chPref val="0"/>
          <dgm:bulletEnabled val="1"/>
        </dgm:presLayoutVars>
      </dgm:prSet>
      <dgm:spPr/>
    </dgm:pt>
    <dgm:pt modelId="{2F3DB58D-9946-4F94-B670-593C7612D5E9}" type="pres">
      <dgm:prSet presAssocID="{BB553183-226F-4A79-BB7C-AD143D61F162}" presName="parTxOnlySpace" presStyleCnt="0"/>
      <dgm:spPr/>
    </dgm:pt>
    <dgm:pt modelId="{8EAD2CB2-108C-4930-8138-162F5CE74114}" type="pres">
      <dgm:prSet presAssocID="{F5D13307-D970-4930-99AD-B42C76DEE7BE}" presName="parTxOnly" presStyleLbl="node1" presStyleIdx="3" presStyleCnt="5">
        <dgm:presLayoutVars>
          <dgm:chMax val="0"/>
          <dgm:chPref val="0"/>
          <dgm:bulletEnabled val="1"/>
        </dgm:presLayoutVars>
      </dgm:prSet>
      <dgm:spPr/>
    </dgm:pt>
    <dgm:pt modelId="{85287E64-C294-495A-8310-4E970EC6B4D1}" type="pres">
      <dgm:prSet presAssocID="{E14718CA-BB9E-4BAF-9442-363A78215C0D}" presName="parTxOnlySpace" presStyleCnt="0"/>
      <dgm:spPr/>
    </dgm:pt>
    <dgm:pt modelId="{1B2283D9-ADD2-462A-ACBE-D69A04E57276}" type="pres">
      <dgm:prSet presAssocID="{036314D6-A722-4331-930A-49297B888D54}" presName="parTxOnly" presStyleLbl="node1" presStyleIdx="4" presStyleCnt="5">
        <dgm:presLayoutVars>
          <dgm:chMax val="0"/>
          <dgm:chPref val="0"/>
          <dgm:bulletEnabled val="1"/>
        </dgm:presLayoutVars>
      </dgm:prSet>
      <dgm:spPr/>
    </dgm:pt>
  </dgm:ptLst>
  <dgm:cxnLst>
    <dgm:cxn modelId="{C226EB06-61F5-4594-8BCF-8090BC07E716}" srcId="{AC65F1A5-8E87-41EE-92B0-320FC96C663F}" destId="{21182291-BD5B-4A90-8CD5-3F79DB9C0692}" srcOrd="1" destOrd="0" parTransId="{82248276-634A-4829-90F2-E06E1AB868DD}" sibTransId="{DB9AA5F4-1BFC-4C2D-AD0E-EA399995CDD8}"/>
    <dgm:cxn modelId="{C7A2F819-E23B-4968-BD9B-3ECD294EF9FC}" type="presOf" srcId="{21182291-BD5B-4A90-8CD5-3F79DB9C0692}" destId="{7BA74D63-48F0-4C02-8996-074D772EB3A5}" srcOrd="0" destOrd="0" presId="urn:microsoft.com/office/officeart/2005/8/layout/chevron1"/>
    <dgm:cxn modelId="{E5429229-DA7F-4BCA-B3FE-90CBF1D2275F}" type="presOf" srcId="{F5D13307-D970-4930-99AD-B42C76DEE7BE}" destId="{8EAD2CB2-108C-4930-8138-162F5CE74114}" srcOrd="0" destOrd="0" presId="urn:microsoft.com/office/officeart/2005/8/layout/chevron1"/>
    <dgm:cxn modelId="{71C51A2F-CCA6-4BB0-9B32-C7A00355869A}" type="presOf" srcId="{036314D6-A722-4331-930A-49297B888D54}" destId="{1B2283D9-ADD2-462A-ACBE-D69A04E57276}" srcOrd="0" destOrd="0" presId="urn:microsoft.com/office/officeart/2005/8/layout/chevron1"/>
    <dgm:cxn modelId="{CAFBD935-8D25-4A9C-8438-5CE4098B13A8}" type="presOf" srcId="{492307ED-58E3-4DB7-A1AE-EFA5D16A837F}" destId="{A2A70C7D-95DA-4E96-BE7F-A1382BCD74C6}" srcOrd="0" destOrd="0" presId="urn:microsoft.com/office/officeart/2005/8/layout/chevron1"/>
    <dgm:cxn modelId="{202D5640-58B3-4332-A7AD-02F3F2B16F07}" srcId="{AC65F1A5-8E87-41EE-92B0-320FC96C663F}" destId="{492307ED-58E3-4DB7-A1AE-EFA5D16A837F}" srcOrd="2" destOrd="0" parTransId="{6924583E-CFAD-46BD-852C-24E9FC25B879}" sibTransId="{BB553183-226F-4A79-BB7C-AD143D61F162}"/>
    <dgm:cxn modelId="{685F696D-7376-4B1C-B9C1-15C66BF38680}" srcId="{AC65F1A5-8E87-41EE-92B0-320FC96C663F}" destId="{F5D13307-D970-4930-99AD-B42C76DEE7BE}" srcOrd="3" destOrd="0" parTransId="{64CBB626-9767-4FD2-8122-124C7FEBABC2}" sibTransId="{E14718CA-BB9E-4BAF-9442-363A78215C0D}"/>
    <dgm:cxn modelId="{0F7D386E-D850-4870-9052-793B9D063ADA}" type="presOf" srcId="{AC65F1A5-8E87-41EE-92B0-320FC96C663F}" destId="{D77643F4-6F4B-43FC-A1B8-1C4146473EE6}" srcOrd="0" destOrd="0" presId="urn:microsoft.com/office/officeart/2005/8/layout/chevron1"/>
    <dgm:cxn modelId="{7F3647C4-F610-4C74-8028-B13B51E9DD3B}" srcId="{AC65F1A5-8E87-41EE-92B0-320FC96C663F}" destId="{81BE6366-E3E1-4755-B7E0-EBB7B3D90A09}" srcOrd="0" destOrd="0" parTransId="{BEFA8550-FA01-4071-BEEB-462DB124E1D7}" sibTransId="{751B071B-B5F7-4AA9-B420-649AECE3172D}"/>
    <dgm:cxn modelId="{B41DC9D5-B4B8-441E-AA05-612FC573525A}" srcId="{AC65F1A5-8E87-41EE-92B0-320FC96C663F}" destId="{036314D6-A722-4331-930A-49297B888D54}" srcOrd="4" destOrd="0" parTransId="{0B90F0B4-2AC6-46A5-AF8E-FE82F2BB57A5}" sibTransId="{05584FBD-2568-44B4-9DD8-9AB27E4C4FD1}"/>
    <dgm:cxn modelId="{BF3232EC-6C24-4A5C-82C1-72EFF9F65A72}" type="presOf" srcId="{81BE6366-E3E1-4755-B7E0-EBB7B3D90A09}" destId="{5ED42DC5-D01E-48BA-A158-852297B27C12}" srcOrd="0" destOrd="0" presId="urn:microsoft.com/office/officeart/2005/8/layout/chevron1"/>
    <dgm:cxn modelId="{381E01F8-D4AE-4806-829A-337AC5D35011}" type="presParOf" srcId="{D77643F4-6F4B-43FC-A1B8-1C4146473EE6}" destId="{5ED42DC5-D01E-48BA-A158-852297B27C12}" srcOrd="0" destOrd="0" presId="urn:microsoft.com/office/officeart/2005/8/layout/chevron1"/>
    <dgm:cxn modelId="{9EFFE7EC-1BE8-486C-B7B0-AEC710D078CD}" type="presParOf" srcId="{D77643F4-6F4B-43FC-A1B8-1C4146473EE6}" destId="{E2BC5F32-9000-4A5C-801D-D23588DA7CE7}" srcOrd="1" destOrd="0" presId="urn:microsoft.com/office/officeart/2005/8/layout/chevron1"/>
    <dgm:cxn modelId="{66836D88-E73B-4D42-94F7-2F1C8EBF8922}" type="presParOf" srcId="{D77643F4-6F4B-43FC-A1B8-1C4146473EE6}" destId="{7BA74D63-48F0-4C02-8996-074D772EB3A5}" srcOrd="2" destOrd="0" presId="urn:microsoft.com/office/officeart/2005/8/layout/chevron1"/>
    <dgm:cxn modelId="{6F640F8E-00F4-4648-800E-5988C97FCEDB}" type="presParOf" srcId="{D77643F4-6F4B-43FC-A1B8-1C4146473EE6}" destId="{47022BFD-3C7A-4B16-8556-4A3D0F4D72F7}" srcOrd="3" destOrd="0" presId="urn:microsoft.com/office/officeart/2005/8/layout/chevron1"/>
    <dgm:cxn modelId="{12772A2D-B8C4-4E9C-8BED-D33A8960932F}" type="presParOf" srcId="{D77643F4-6F4B-43FC-A1B8-1C4146473EE6}" destId="{A2A70C7D-95DA-4E96-BE7F-A1382BCD74C6}" srcOrd="4" destOrd="0" presId="urn:microsoft.com/office/officeart/2005/8/layout/chevron1"/>
    <dgm:cxn modelId="{80104322-F478-4DDD-9C35-868215C0A43D}" type="presParOf" srcId="{D77643F4-6F4B-43FC-A1B8-1C4146473EE6}" destId="{2F3DB58D-9946-4F94-B670-593C7612D5E9}" srcOrd="5" destOrd="0" presId="urn:microsoft.com/office/officeart/2005/8/layout/chevron1"/>
    <dgm:cxn modelId="{2F5A7D8F-A5BA-4214-A5BB-26C9421FF6CF}" type="presParOf" srcId="{D77643F4-6F4B-43FC-A1B8-1C4146473EE6}" destId="{8EAD2CB2-108C-4930-8138-162F5CE74114}" srcOrd="6" destOrd="0" presId="urn:microsoft.com/office/officeart/2005/8/layout/chevron1"/>
    <dgm:cxn modelId="{D9AAE348-1C92-423E-B58E-0206B9744EAC}" type="presParOf" srcId="{D77643F4-6F4B-43FC-A1B8-1C4146473EE6}" destId="{85287E64-C294-495A-8310-4E970EC6B4D1}" srcOrd="7" destOrd="0" presId="urn:microsoft.com/office/officeart/2005/8/layout/chevron1"/>
    <dgm:cxn modelId="{6E15C802-3E52-42AF-BE7D-07F239571BA4}" type="presParOf" srcId="{D77643F4-6F4B-43FC-A1B8-1C4146473EE6}" destId="{1B2283D9-ADD2-462A-ACBE-D69A04E5727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81AD8-957A-47CF-96DB-D0AF4B30E80B}" type="doc">
      <dgm:prSet loTypeId="urn:microsoft.com/office/officeart/2005/8/layout/chevron1" loCatId="process" qsTypeId="urn:microsoft.com/office/officeart/2005/8/quickstyle/simple1" qsCatId="simple" csTypeId="urn:microsoft.com/office/officeart/2005/8/colors/accent1_2" csCatId="accent1" phldr="1"/>
      <dgm:spPr/>
    </dgm:pt>
    <dgm:pt modelId="{421C21CB-A941-40C1-9651-07021438C7E4}">
      <dgm:prSet phldrT="[Texto]"/>
      <dgm:spPr/>
      <dgm:t>
        <a:bodyPr/>
        <a:lstStyle/>
        <a:p>
          <a:r>
            <a:rPr lang="pt-PT" dirty="0"/>
            <a:t>Auto de notícia</a:t>
          </a:r>
          <a:endParaRPr lang="en-GB" dirty="0"/>
        </a:p>
      </dgm:t>
    </dgm:pt>
    <dgm:pt modelId="{68692BBC-0085-418A-AFF4-E54488D18498}" type="parTrans" cxnId="{7E56F298-C29A-48FE-8723-EA2BDB167BD5}">
      <dgm:prSet/>
      <dgm:spPr/>
      <dgm:t>
        <a:bodyPr/>
        <a:lstStyle/>
        <a:p>
          <a:endParaRPr lang="en-GB"/>
        </a:p>
      </dgm:t>
    </dgm:pt>
    <dgm:pt modelId="{C95157C3-53C1-40EB-A241-49565AB5B5A0}" type="sibTrans" cxnId="{7E56F298-C29A-48FE-8723-EA2BDB167BD5}">
      <dgm:prSet/>
      <dgm:spPr/>
      <dgm:t>
        <a:bodyPr/>
        <a:lstStyle/>
        <a:p>
          <a:endParaRPr lang="en-GB"/>
        </a:p>
      </dgm:t>
    </dgm:pt>
    <dgm:pt modelId="{EF30250B-D8EE-4FFE-A5D6-DFE46008B5B4}">
      <dgm:prSet phldrT="[Texto]"/>
      <dgm:spPr/>
      <dgm:t>
        <a:bodyPr/>
        <a:lstStyle/>
        <a:p>
          <a:r>
            <a:rPr lang="pt-PT" dirty="0"/>
            <a:t>Notificação do arguido </a:t>
          </a:r>
          <a:endParaRPr lang="en-GB" dirty="0"/>
        </a:p>
      </dgm:t>
    </dgm:pt>
    <dgm:pt modelId="{A34F2F4F-1697-4541-ACF9-954A8A75BEC8}" type="parTrans" cxnId="{D510FBD2-42AC-43F7-B74C-330DF60B206E}">
      <dgm:prSet/>
      <dgm:spPr/>
      <dgm:t>
        <a:bodyPr/>
        <a:lstStyle/>
        <a:p>
          <a:endParaRPr lang="en-GB"/>
        </a:p>
      </dgm:t>
    </dgm:pt>
    <dgm:pt modelId="{7B0CB72F-3B79-4043-830B-BC11BE0A2BC5}" type="sibTrans" cxnId="{D510FBD2-42AC-43F7-B74C-330DF60B206E}">
      <dgm:prSet/>
      <dgm:spPr/>
      <dgm:t>
        <a:bodyPr/>
        <a:lstStyle/>
        <a:p>
          <a:endParaRPr lang="en-GB"/>
        </a:p>
      </dgm:t>
    </dgm:pt>
    <dgm:pt modelId="{F891BF9C-728A-467C-8158-8F0CECF6317D}">
      <dgm:prSet phldrT="[Texto]"/>
      <dgm:spPr/>
      <dgm:t>
        <a:bodyPr/>
        <a:lstStyle/>
        <a:p>
          <a:r>
            <a:rPr lang="pt-PT" dirty="0"/>
            <a:t>Apresentação de defesa</a:t>
          </a:r>
          <a:endParaRPr lang="en-GB" dirty="0"/>
        </a:p>
      </dgm:t>
    </dgm:pt>
    <dgm:pt modelId="{3DBF77E6-DCC9-4507-9989-4AB62ECB0394}" type="parTrans" cxnId="{7007BB2B-BCE8-41FD-ABB4-BEF6F3C117F7}">
      <dgm:prSet/>
      <dgm:spPr/>
      <dgm:t>
        <a:bodyPr/>
        <a:lstStyle/>
        <a:p>
          <a:endParaRPr lang="en-GB"/>
        </a:p>
      </dgm:t>
    </dgm:pt>
    <dgm:pt modelId="{DF86F976-0262-4912-9AD4-D6211F96507E}" type="sibTrans" cxnId="{7007BB2B-BCE8-41FD-ABB4-BEF6F3C117F7}">
      <dgm:prSet/>
      <dgm:spPr/>
      <dgm:t>
        <a:bodyPr/>
        <a:lstStyle/>
        <a:p>
          <a:endParaRPr lang="en-GB"/>
        </a:p>
      </dgm:t>
    </dgm:pt>
    <dgm:pt modelId="{B0DAB6D8-8862-4448-BB48-E4FB1DDFB02D}">
      <dgm:prSet phldrT="[Texto]"/>
      <dgm:spPr/>
      <dgm:t>
        <a:bodyPr/>
        <a:lstStyle/>
        <a:p>
          <a:r>
            <a:rPr lang="pt-PT" dirty="0"/>
            <a:t>E/OU Pedido de pagamento da coima em prestações</a:t>
          </a:r>
          <a:endParaRPr lang="en-GB" dirty="0"/>
        </a:p>
      </dgm:t>
    </dgm:pt>
    <dgm:pt modelId="{DC11E91C-3339-46EA-9590-73FC47C8BDF6}" type="parTrans" cxnId="{4873C81C-F9B9-4F17-8CE8-33E1D4411888}">
      <dgm:prSet/>
      <dgm:spPr/>
      <dgm:t>
        <a:bodyPr/>
        <a:lstStyle/>
        <a:p>
          <a:endParaRPr lang="en-GB"/>
        </a:p>
      </dgm:t>
    </dgm:pt>
    <dgm:pt modelId="{3AFBF330-2F35-4332-9EE9-9C8AACBAD912}" type="sibTrans" cxnId="{4873C81C-F9B9-4F17-8CE8-33E1D4411888}">
      <dgm:prSet/>
      <dgm:spPr/>
      <dgm:t>
        <a:bodyPr/>
        <a:lstStyle/>
        <a:p>
          <a:endParaRPr lang="en-GB"/>
        </a:p>
      </dgm:t>
    </dgm:pt>
    <dgm:pt modelId="{CC461A33-64E7-4F14-9446-1C06C0E42726}">
      <dgm:prSet phldrT="[Texto]"/>
      <dgm:spPr/>
      <dgm:t>
        <a:bodyPr/>
        <a:lstStyle/>
        <a:p>
          <a:r>
            <a:rPr lang="pt-PT" dirty="0"/>
            <a:t>Instrução</a:t>
          </a:r>
          <a:endParaRPr lang="en-GB" dirty="0"/>
        </a:p>
      </dgm:t>
    </dgm:pt>
    <dgm:pt modelId="{E74ED4B1-F59E-4343-AE71-9FC42701331F}" type="parTrans" cxnId="{F14D2C99-C1D6-4BEA-AF30-211C464C9B49}">
      <dgm:prSet/>
      <dgm:spPr/>
      <dgm:t>
        <a:bodyPr/>
        <a:lstStyle/>
        <a:p>
          <a:endParaRPr lang="en-GB"/>
        </a:p>
      </dgm:t>
    </dgm:pt>
    <dgm:pt modelId="{A5BBB28A-EECF-41AB-94ED-08A8A91AF4B4}" type="sibTrans" cxnId="{F14D2C99-C1D6-4BEA-AF30-211C464C9B49}">
      <dgm:prSet/>
      <dgm:spPr/>
      <dgm:t>
        <a:bodyPr/>
        <a:lstStyle/>
        <a:p>
          <a:endParaRPr lang="en-GB"/>
        </a:p>
      </dgm:t>
    </dgm:pt>
    <dgm:pt modelId="{53836CC2-73B4-4ECA-BAC9-5E724EEBFCC9}">
      <dgm:prSet phldrT="[Texto]"/>
      <dgm:spPr/>
      <dgm:t>
        <a:bodyPr/>
        <a:lstStyle/>
        <a:p>
          <a:r>
            <a:rPr lang="pt-PT" dirty="0"/>
            <a:t>Decisão</a:t>
          </a:r>
          <a:endParaRPr lang="en-GB" dirty="0"/>
        </a:p>
      </dgm:t>
    </dgm:pt>
    <dgm:pt modelId="{C8A2E152-05BA-4F22-9DA6-45C40B0AA286}" type="parTrans" cxnId="{28C04F92-911D-4E10-9B90-23D7A0DC7506}">
      <dgm:prSet/>
      <dgm:spPr/>
      <dgm:t>
        <a:bodyPr/>
        <a:lstStyle/>
        <a:p>
          <a:endParaRPr lang="en-GB"/>
        </a:p>
      </dgm:t>
    </dgm:pt>
    <dgm:pt modelId="{4833FA22-58F3-4351-B071-74412CD5F369}" type="sibTrans" cxnId="{28C04F92-911D-4E10-9B90-23D7A0DC7506}">
      <dgm:prSet/>
      <dgm:spPr/>
      <dgm:t>
        <a:bodyPr/>
        <a:lstStyle/>
        <a:p>
          <a:endParaRPr lang="en-GB"/>
        </a:p>
      </dgm:t>
    </dgm:pt>
    <dgm:pt modelId="{325F0ACD-4EA3-4EEF-9D90-3F49FD32767E}" type="pres">
      <dgm:prSet presAssocID="{C1F81AD8-957A-47CF-96DB-D0AF4B30E80B}" presName="Name0" presStyleCnt="0">
        <dgm:presLayoutVars>
          <dgm:dir/>
          <dgm:animLvl val="lvl"/>
          <dgm:resizeHandles val="exact"/>
        </dgm:presLayoutVars>
      </dgm:prSet>
      <dgm:spPr/>
    </dgm:pt>
    <dgm:pt modelId="{A5F2A852-1178-4443-B1DB-EA611B9DCB54}" type="pres">
      <dgm:prSet presAssocID="{421C21CB-A941-40C1-9651-07021438C7E4}" presName="parTxOnly" presStyleLbl="node1" presStyleIdx="0" presStyleCnt="6">
        <dgm:presLayoutVars>
          <dgm:chMax val="0"/>
          <dgm:chPref val="0"/>
          <dgm:bulletEnabled val="1"/>
        </dgm:presLayoutVars>
      </dgm:prSet>
      <dgm:spPr/>
    </dgm:pt>
    <dgm:pt modelId="{7F345B87-D886-418A-BB77-B41582B50F17}" type="pres">
      <dgm:prSet presAssocID="{C95157C3-53C1-40EB-A241-49565AB5B5A0}" presName="parTxOnlySpace" presStyleCnt="0"/>
      <dgm:spPr/>
    </dgm:pt>
    <dgm:pt modelId="{D42993FB-1088-4A34-A3FB-89F901E1AB14}" type="pres">
      <dgm:prSet presAssocID="{EF30250B-D8EE-4FFE-A5D6-DFE46008B5B4}" presName="parTxOnly" presStyleLbl="node1" presStyleIdx="1" presStyleCnt="6">
        <dgm:presLayoutVars>
          <dgm:chMax val="0"/>
          <dgm:chPref val="0"/>
          <dgm:bulletEnabled val="1"/>
        </dgm:presLayoutVars>
      </dgm:prSet>
      <dgm:spPr/>
    </dgm:pt>
    <dgm:pt modelId="{BE249153-6DC0-49B1-BFA6-97B80B55D08F}" type="pres">
      <dgm:prSet presAssocID="{7B0CB72F-3B79-4043-830B-BC11BE0A2BC5}" presName="parTxOnlySpace" presStyleCnt="0"/>
      <dgm:spPr/>
    </dgm:pt>
    <dgm:pt modelId="{B3B1EBA7-DEF0-4A4B-8920-EAB8F164B54C}" type="pres">
      <dgm:prSet presAssocID="{F891BF9C-728A-467C-8158-8F0CECF6317D}" presName="parTxOnly" presStyleLbl="node1" presStyleIdx="2" presStyleCnt="6">
        <dgm:presLayoutVars>
          <dgm:chMax val="0"/>
          <dgm:chPref val="0"/>
          <dgm:bulletEnabled val="1"/>
        </dgm:presLayoutVars>
      </dgm:prSet>
      <dgm:spPr/>
    </dgm:pt>
    <dgm:pt modelId="{51254F98-7B55-4ACA-A2EE-AC7AD0C6F6D8}" type="pres">
      <dgm:prSet presAssocID="{DF86F976-0262-4912-9AD4-D6211F96507E}" presName="parTxOnlySpace" presStyleCnt="0"/>
      <dgm:spPr/>
    </dgm:pt>
    <dgm:pt modelId="{332E4FA5-72EE-4D48-A5EF-90512DC6471C}" type="pres">
      <dgm:prSet presAssocID="{B0DAB6D8-8862-4448-BB48-E4FB1DDFB02D}" presName="parTxOnly" presStyleLbl="node1" presStyleIdx="3" presStyleCnt="6">
        <dgm:presLayoutVars>
          <dgm:chMax val="0"/>
          <dgm:chPref val="0"/>
          <dgm:bulletEnabled val="1"/>
        </dgm:presLayoutVars>
      </dgm:prSet>
      <dgm:spPr/>
    </dgm:pt>
    <dgm:pt modelId="{2A38C1B0-EB5A-4692-BA6B-383E5F2870CC}" type="pres">
      <dgm:prSet presAssocID="{3AFBF330-2F35-4332-9EE9-9C8AACBAD912}" presName="parTxOnlySpace" presStyleCnt="0"/>
      <dgm:spPr/>
    </dgm:pt>
    <dgm:pt modelId="{A6468B2D-D501-4DA5-A559-8FB0B0C6443D}" type="pres">
      <dgm:prSet presAssocID="{CC461A33-64E7-4F14-9446-1C06C0E42726}" presName="parTxOnly" presStyleLbl="node1" presStyleIdx="4" presStyleCnt="6">
        <dgm:presLayoutVars>
          <dgm:chMax val="0"/>
          <dgm:chPref val="0"/>
          <dgm:bulletEnabled val="1"/>
        </dgm:presLayoutVars>
      </dgm:prSet>
      <dgm:spPr/>
    </dgm:pt>
    <dgm:pt modelId="{5820D8FE-D3E9-45FE-8C28-1BAF6921B021}" type="pres">
      <dgm:prSet presAssocID="{A5BBB28A-EECF-41AB-94ED-08A8A91AF4B4}" presName="parTxOnlySpace" presStyleCnt="0"/>
      <dgm:spPr/>
    </dgm:pt>
    <dgm:pt modelId="{96E91F37-0919-47A3-AAA7-D97681A968C1}" type="pres">
      <dgm:prSet presAssocID="{53836CC2-73B4-4ECA-BAC9-5E724EEBFCC9}" presName="parTxOnly" presStyleLbl="node1" presStyleIdx="5" presStyleCnt="6">
        <dgm:presLayoutVars>
          <dgm:chMax val="0"/>
          <dgm:chPref val="0"/>
          <dgm:bulletEnabled val="1"/>
        </dgm:presLayoutVars>
      </dgm:prSet>
      <dgm:spPr/>
    </dgm:pt>
  </dgm:ptLst>
  <dgm:cxnLst>
    <dgm:cxn modelId="{4873C81C-F9B9-4F17-8CE8-33E1D4411888}" srcId="{C1F81AD8-957A-47CF-96DB-D0AF4B30E80B}" destId="{B0DAB6D8-8862-4448-BB48-E4FB1DDFB02D}" srcOrd="3" destOrd="0" parTransId="{DC11E91C-3339-46EA-9590-73FC47C8BDF6}" sibTransId="{3AFBF330-2F35-4332-9EE9-9C8AACBAD912}"/>
    <dgm:cxn modelId="{7007BB2B-BCE8-41FD-ABB4-BEF6F3C117F7}" srcId="{C1F81AD8-957A-47CF-96DB-D0AF4B30E80B}" destId="{F891BF9C-728A-467C-8158-8F0CECF6317D}" srcOrd="2" destOrd="0" parTransId="{3DBF77E6-DCC9-4507-9989-4AB62ECB0394}" sibTransId="{DF86F976-0262-4912-9AD4-D6211F96507E}"/>
    <dgm:cxn modelId="{60878638-DAD4-4691-893F-ACDB648A9C77}" type="presOf" srcId="{53836CC2-73B4-4ECA-BAC9-5E724EEBFCC9}" destId="{96E91F37-0919-47A3-AAA7-D97681A968C1}" srcOrd="0" destOrd="0" presId="urn:microsoft.com/office/officeart/2005/8/layout/chevron1"/>
    <dgm:cxn modelId="{5BC70659-5546-42F8-9345-E849C786F368}" type="presOf" srcId="{B0DAB6D8-8862-4448-BB48-E4FB1DDFB02D}" destId="{332E4FA5-72EE-4D48-A5EF-90512DC6471C}" srcOrd="0" destOrd="0" presId="urn:microsoft.com/office/officeart/2005/8/layout/chevron1"/>
    <dgm:cxn modelId="{0AD33792-6C23-4D83-92D9-C8E9D36F8763}" type="presOf" srcId="{CC461A33-64E7-4F14-9446-1C06C0E42726}" destId="{A6468B2D-D501-4DA5-A559-8FB0B0C6443D}" srcOrd="0" destOrd="0" presId="urn:microsoft.com/office/officeart/2005/8/layout/chevron1"/>
    <dgm:cxn modelId="{28C04F92-911D-4E10-9B90-23D7A0DC7506}" srcId="{C1F81AD8-957A-47CF-96DB-D0AF4B30E80B}" destId="{53836CC2-73B4-4ECA-BAC9-5E724EEBFCC9}" srcOrd="5" destOrd="0" parTransId="{C8A2E152-05BA-4F22-9DA6-45C40B0AA286}" sibTransId="{4833FA22-58F3-4351-B071-74412CD5F369}"/>
    <dgm:cxn modelId="{7E56F298-C29A-48FE-8723-EA2BDB167BD5}" srcId="{C1F81AD8-957A-47CF-96DB-D0AF4B30E80B}" destId="{421C21CB-A941-40C1-9651-07021438C7E4}" srcOrd="0" destOrd="0" parTransId="{68692BBC-0085-418A-AFF4-E54488D18498}" sibTransId="{C95157C3-53C1-40EB-A241-49565AB5B5A0}"/>
    <dgm:cxn modelId="{F14D2C99-C1D6-4BEA-AF30-211C464C9B49}" srcId="{C1F81AD8-957A-47CF-96DB-D0AF4B30E80B}" destId="{CC461A33-64E7-4F14-9446-1C06C0E42726}" srcOrd="4" destOrd="0" parTransId="{E74ED4B1-F59E-4343-AE71-9FC42701331F}" sibTransId="{A5BBB28A-EECF-41AB-94ED-08A8A91AF4B4}"/>
    <dgm:cxn modelId="{B818FDA7-B12F-4832-A849-4B5967A0A312}" type="presOf" srcId="{EF30250B-D8EE-4FFE-A5D6-DFE46008B5B4}" destId="{D42993FB-1088-4A34-A3FB-89F901E1AB14}" srcOrd="0" destOrd="0" presId="urn:microsoft.com/office/officeart/2005/8/layout/chevron1"/>
    <dgm:cxn modelId="{D88C59B6-737D-47C2-AD2D-A8A2901DD7DD}" type="presOf" srcId="{421C21CB-A941-40C1-9651-07021438C7E4}" destId="{A5F2A852-1178-4443-B1DB-EA611B9DCB54}" srcOrd="0" destOrd="0" presId="urn:microsoft.com/office/officeart/2005/8/layout/chevron1"/>
    <dgm:cxn modelId="{F6456BD1-0678-4B86-B33A-4DA971C07DEB}" type="presOf" srcId="{F891BF9C-728A-467C-8158-8F0CECF6317D}" destId="{B3B1EBA7-DEF0-4A4B-8920-EAB8F164B54C}" srcOrd="0" destOrd="0" presId="urn:microsoft.com/office/officeart/2005/8/layout/chevron1"/>
    <dgm:cxn modelId="{D510FBD2-42AC-43F7-B74C-330DF60B206E}" srcId="{C1F81AD8-957A-47CF-96DB-D0AF4B30E80B}" destId="{EF30250B-D8EE-4FFE-A5D6-DFE46008B5B4}" srcOrd="1" destOrd="0" parTransId="{A34F2F4F-1697-4541-ACF9-954A8A75BEC8}" sibTransId="{7B0CB72F-3B79-4043-830B-BC11BE0A2BC5}"/>
    <dgm:cxn modelId="{8EC033EB-06EC-4E71-9113-E482F0397490}" type="presOf" srcId="{C1F81AD8-957A-47CF-96DB-D0AF4B30E80B}" destId="{325F0ACD-4EA3-4EEF-9D90-3F49FD32767E}" srcOrd="0" destOrd="0" presId="urn:microsoft.com/office/officeart/2005/8/layout/chevron1"/>
    <dgm:cxn modelId="{D54C8C90-6C1D-4490-8D6A-E7137B33BE27}" type="presParOf" srcId="{325F0ACD-4EA3-4EEF-9D90-3F49FD32767E}" destId="{A5F2A852-1178-4443-B1DB-EA611B9DCB54}" srcOrd="0" destOrd="0" presId="urn:microsoft.com/office/officeart/2005/8/layout/chevron1"/>
    <dgm:cxn modelId="{17CAD53A-D163-48E8-AFAA-17DDDBF1001D}" type="presParOf" srcId="{325F0ACD-4EA3-4EEF-9D90-3F49FD32767E}" destId="{7F345B87-D886-418A-BB77-B41582B50F17}" srcOrd="1" destOrd="0" presId="urn:microsoft.com/office/officeart/2005/8/layout/chevron1"/>
    <dgm:cxn modelId="{9F80B798-8B0B-4359-B188-6A0E8EC36D99}" type="presParOf" srcId="{325F0ACD-4EA3-4EEF-9D90-3F49FD32767E}" destId="{D42993FB-1088-4A34-A3FB-89F901E1AB14}" srcOrd="2" destOrd="0" presId="urn:microsoft.com/office/officeart/2005/8/layout/chevron1"/>
    <dgm:cxn modelId="{07FC1F92-623F-4FC8-8301-D99BABE895C0}" type="presParOf" srcId="{325F0ACD-4EA3-4EEF-9D90-3F49FD32767E}" destId="{BE249153-6DC0-49B1-BFA6-97B80B55D08F}" srcOrd="3" destOrd="0" presId="urn:microsoft.com/office/officeart/2005/8/layout/chevron1"/>
    <dgm:cxn modelId="{435CBD35-4D87-4C86-BF01-FE32EC75737A}" type="presParOf" srcId="{325F0ACD-4EA3-4EEF-9D90-3F49FD32767E}" destId="{B3B1EBA7-DEF0-4A4B-8920-EAB8F164B54C}" srcOrd="4" destOrd="0" presId="urn:microsoft.com/office/officeart/2005/8/layout/chevron1"/>
    <dgm:cxn modelId="{DC80945F-0CB3-41EA-868F-E64D2FAEB3FD}" type="presParOf" srcId="{325F0ACD-4EA3-4EEF-9D90-3F49FD32767E}" destId="{51254F98-7B55-4ACA-A2EE-AC7AD0C6F6D8}" srcOrd="5" destOrd="0" presId="urn:microsoft.com/office/officeart/2005/8/layout/chevron1"/>
    <dgm:cxn modelId="{84B9B5F4-CAE8-48B4-88B2-25B850ABDEE0}" type="presParOf" srcId="{325F0ACD-4EA3-4EEF-9D90-3F49FD32767E}" destId="{332E4FA5-72EE-4D48-A5EF-90512DC6471C}" srcOrd="6" destOrd="0" presId="urn:microsoft.com/office/officeart/2005/8/layout/chevron1"/>
    <dgm:cxn modelId="{8C8E53B4-F7D3-4511-8229-973286D94D5D}" type="presParOf" srcId="{325F0ACD-4EA3-4EEF-9D90-3F49FD32767E}" destId="{2A38C1B0-EB5A-4692-BA6B-383E5F2870CC}" srcOrd="7" destOrd="0" presId="urn:microsoft.com/office/officeart/2005/8/layout/chevron1"/>
    <dgm:cxn modelId="{B257BBFA-2DD3-45F6-AA73-D4508DE6C264}" type="presParOf" srcId="{325F0ACD-4EA3-4EEF-9D90-3F49FD32767E}" destId="{A6468B2D-D501-4DA5-A559-8FB0B0C6443D}" srcOrd="8" destOrd="0" presId="urn:microsoft.com/office/officeart/2005/8/layout/chevron1"/>
    <dgm:cxn modelId="{B9E35261-72A9-4146-BA6B-7ED3CC92D55A}" type="presParOf" srcId="{325F0ACD-4EA3-4EEF-9D90-3F49FD32767E}" destId="{5820D8FE-D3E9-45FE-8C28-1BAF6921B021}" srcOrd="9" destOrd="0" presId="urn:microsoft.com/office/officeart/2005/8/layout/chevron1"/>
    <dgm:cxn modelId="{477D4AD8-196A-4492-B22F-D0F5A3B21709}" type="presParOf" srcId="{325F0ACD-4EA3-4EEF-9D90-3F49FD32767E}" destId="{96E91F37-0919-47A3-AAA7-D97681A968C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1D5E1-6AC7-4C98-8334-A86EA9E0810F}" type="doc">
      <dgm:prSet loTypeId="urn:microsoft.com/office/officeart/2005/8/layout/chevron1" loCatId="process" qsTypeId="urn:microsoft.com/office/officeart/2005/8/quickstyle/simple1" qsCatId="simple" csTypeId="urn:microsoft.com/office/officeart/2005/8/colors/accent1_2" csCatId="accent1" phldr="1"/>
      <dgm:spPr/>
    </dgm:pt>
    <dgm:pt modelId="{216E5941-66FF-4534-A44F-696C092C8F5A}">
      <dgm:prSet phldrT="[Texto]"/>
      <dgm:spPr/>
      <dgm:t>
        <a:bodyPr/>
        <a:lstStyle/>
        <a:p>
          <a:r>
            <a:rPr lang="pt-PT" dirty="0"/>
            <a:t>Notificação da decisão</a:t>
          </a:r>
          <a:endParaRPr lang="en-GB" dirty="0"/>
        </a:p>
      </dgm:t>
    </dgm:pt>
    <dgm:pt modelId="{E1703A72-734C-4C25-A46D-71FE29DB4EDF}" type="parTrans" cxnId="{A9F2969B-3449-4CF8-A519-E4B93ABE2636}">
      <dgm:prSet/>
      <dgm:spPr/>
      <dgm:t>
        <a:bodyPr/>
        <a:lstStyle/>
        <a:p>
          <a:endParaRPr lang="en-GB"/>
        </a:p>
      </dgm:t>
    </dgm:pt>
    <dgm:pt modelId="{70EF70A8-E499-4F7F-AEA8-E99D72F639FE}" type="sibTrans" cxnId="{A9F2969B-3449-4CF8-A519-E4B93ABE2636}">
      <dgm:prSet/>
      <dgm:spPr/>
      <dgm:t>
        <a:bodyPr/>
        <a:lstStyle/>
        <a:p>
          <a:endParaRPr lang="en-GB"/>
        </a:p>
      </dgm:t>
    </dgm:pt>
    <dgm:pt modelId="{6CD1DA16-16C4-4F16-B5E4-0CCB38151CDD}">
      <dgm:prSet phldrT="[Texto]"/>
      <dgm:spPr/>
      <dgm:t>
        <a:bodyPr/>
        <a:lstStyle/>
        <a:p>
          <a:r>
            <a:rPr lang="pt-PT" dirty="0"/>
            <a:t>Apresentação de recurso </a:t>
          </a:r>
          <a:endParaRPr lang="en-GB" dirty="0"/>
        </a:p>
      </dgm:t>
    </dgm:pt>
    <dgm:pt modelId="{C31C8416-80F1-4632-8FFF-9BEC136055D5}" type="parTrans" cxnId="{B946D397-C304-4F8A-B8F2-7C0EE40FAFEC}">
      <dgm:prSet/>
      <dgm:spPr/>
      <dgm:t>
        <a:bodyPr/>
        <a:lstStyle/>
        <a:p>
          <a:endParaRPr lang="en-GB"/>
        </a:p>
      </dgm:t>
    </dgm:pt>
    <dgm:pt modelId="{386CD422-49DF-4DA2-8162-58C5B17A5436}" type="sibTrans" cxnId="{B946D397-C304-4F8A-B8F2-7C0EE40FAFEC}">
      <dgm:prSet/>
      <dgm:spPr/>
      <dgm:t>
        <a:bodyPr/>
        <a:lstStyle/>
        <a:p>
          <a:endParaRPr lang="en-GB"/>
        </a:p>
      </dgm:t>
    </dgm:pt>
    <dgm:pt modelId="{9B4BE7B6-4D28-4C33-89AB-FC0BE393E8CC}">
      <dgm:prSet phldrT="[Texto]"/>
      <dgm:spPr/>
      <dgm:t>
        <a:bodyPr/>
        <a:lstStyle/>
        <a:p>
          <a:r>
            <a:rPr lang="pt-PT" dirty="0"/>
            <a:t>Decisão do tribunal</a:t>
          </a:r>
          <a:endParaRPr lang="en-GB" dirty="0"/>
        </a:p>
      </dgm:t>
    </dgm:pt>
    <dgm:pt modelId="{73A78C29-6A1A-4DDF-A1A1-69B857AF0975}" type="parTrans" cxnId="{7D176EF4-236F-46DD-8697-B8B78C352114}">
      <dgm:prSet/>
      <dgm:spPr/>
      <dgm:t>
        <a:bodyPr/>
        <a:lstStyle/>
        <a:p>
          <a:endParaRPr lang="en-GB"/>
        </a:p>
      </dgm:t>
    </dgm:pt>
    <dgm:pt modelId="{FE0627FC-9828-499F-8B1E-69A4C71A6351}" type="sibTrans" cxnId="{7D176EF4-236F-46DD-8697-B8B78C352114}">
      <dgm:prSet/>
      <dgm:spPr/>
      <dgm:t>
        <a:bodyPr/>
        <a:lstStyle/>
        <a:p>
          <a:endParaRPr lang="en-GB"/>
        </a:p>
      </dgm:t>
    </dgm:pt>
    <dgm:pt modelId="{4E827B42-09D3-4834-86DB-4A6535186769}">
      <dgm:prSet phldrT="[Texto]"/>
      <dgm:spPr/>
      <dgm:t>
        <a:bodyPr/>
        <a:lstStyle/>
        <a:p>
          <a:r>
            <a:rPr lang="pt-PT" dirty="0"/>
            <a:t>Cumprimento da decisão</a:t>
          </a:r>
          <a:endParaRPr lang="en-GB" dirty="0"/>
        </a:p>
      </dgm:t>
    </dgm:pt>
    <dgm:pt modelId="{B8965918-35F9-4FDF-A3D9-790901C538A8}" type="parTrans" cxnId="{E8F38F6A-0EA0-49C6-8C97-B1BEEA595289}">
      <dgm:prSet/>
      <dgm:spPr/>
      <dgm:t>
        <a:bodyPr/>
        <a:lstStyle/>
        <a:p>
          <a:endParaRPr lang="en-GB"/>
        </a:p>
      </dgm:t>
    </dgm:pt>
    <dgm:pt modelId="{FF4D253A-F864-493B-8CF7-4D728AF11F44}" type="sibTrans" cxnId="{E8F38F6A-0EA0-49C6-8C97-B1BEEA595289}">
      <dgm:prSet/>
      <dgm:spPr/>
      <dgm:t>
        <a:bodyPr/>
        <a:lstStyle/>
        <a:p>
          <a:endParaRPr lang="en-GB"/>
        </a:p>
      </dgm:t>
    </dgm:pt>
    <dgm:pt modelId="{270E8E68-F13C-4800-AA4E-01CDE1961F8B}" type="pres">
      <dgm:prSet presAssocID="{A661D5E1-6AC7-4C98-8334-A86EA9E0810F}" presName="Name0" presStyleCnt="0">
        <dgm:presLayoutVars>
          <dgm:dir/>
          <dgm:animLvl val="lvl"/>
          <dgm:resizeHandles val="exact"/>
        </dgm:presLayoutVars>
      </dgm:prSet>
      <dgm:spPr/>
    </dgm:pt>
    <dgm:pt modelId="{E7AB288E-B036-42F6-9B58-6731B8A1672E}" type="pres">
      <dgm:prSet presAssocID="{216E5941-66FF-4534-A44F-696C092C8F5A}" presName="parTxOnly" presStyleLbl="node1" presStyleIdx="0" presStyleCnt="4">
        <dgm:presLayoutVars>
          <dgm:chMax val="0"/>
          <dgm:chPref val="0"/>
          <dgm:bulletEnabled val="1"/>
        </dgm:presLayoutVars>
      </dgm:prSet>
      <dgm:spPr/>
    </dgm:pt>
    <dgm:pt modelId="{04017F7C-69E3-43AC-8F83-8D987F75750E}" type="pres">
      <dgm:prSet presAssocID="{70EF70A8-E499-4F7F-AEA8-E99D72F639FE}" presName="parTxOnlySpace" presStyleCnt="0"/>
      <dgm:spPr/>
    </dgm:pt>
    <dgm:pt modelId="{87DE249E-EE45-46F7-8EBC-41C97DDAF798}" type="pres">
      <dgm:prSet presAssocID="{4E827B42-09D3-4834-86DB-4A6535186769}" presName="parTxOnly" presStyleLbl="node1" presStyleIdx="1" presStyleCnt="4">
        <dgm:presLayoutVars>
          <dgm:chMax val="0"/>
          <dgm:chPref val="0"/>
          <dgm:bulletEnabled val="1"/>
        </dgm:presLayoutVars>
      </dgm:prSet>
      <dgm:spPr/>
    </dgm:pt>
    <dgm:pt modelId="{E414C13D-515C-497F-BCE9-AC96700B0C1E}" type="pres">
      <dgm:prSet presAssocID="{FF4D253A-F864-493B-8CF7-4D728AF11F44}" presName="parTxOnlySpace" presStyleCnt="0"/>
      <dgm:spPr/>
    </dgm:pt>
    <dgm:pt modelId="{6ADE4EC3-8790-4E95-9BAF-A0AE53809F12}" type="pres">
      <dgm:prSet presAssocID="{6CD1DA16-16C4-4F16-B5E4-0CCB38151CDD}" presName="parTxOnly" presStyleLbl="node1" presStyleIdx="2" presStyleCnt="4">
        <dgm:presLayoutVars>
          <dgm:chMax val="0"/>
          <dgm:chPref val="0"/>
          <dgm:bulletEnabled val="1"/>
        </dgm:presLayoutVars>
      </dgm:prSet>
      <dgm:spPr/>
    </dgm:pt>
    <dgm:pt modelId="{15319CF4-9F69-4869-8C24-28D4F0C60CC1}" type="pres">
      <dgm:prSet presAssocID="{386CD422-49DF-4DA2-8162-58C5B17A5436}" presName="parTxOnlySpace" presStyleCnt="0"/>
      <dgm:spPr/>
    </dgm:pt>
    <dgm:pt modelId="{6FE20ED7-B814-4A4E-8F10-94289300ED3B}" type="pres">
      <dgm:prSet presAssocID="{9B4BE7B6-4D28-4C33-89AB-FC0BE393E8CC}" presName="parTxOnly" presStyleLbl="node1" presStyleIdx="3" presStyleCnt="4">
        <dgm:presLayoutVars>
          <dgm:chMax val="0"/>
          <dgm:chPref val="0"/>
          <dgm:bulletEnabled val="1"/>
        </dgm:presLayoutVars>
      </dgm:prSet>
      <dgm:spPr/>
    </dgm:pt>
  </dgm:ptLst>
  <dgm:cxnLst>
    <dgm:cxn modelId="{136FFE03-3250-4326-9F43-67319FC974E4}" type="presOf" srcId="{A661D5E1-6AC7-4C98-8334-A86EA9E0810F}" destId="{270E8E68-F13C-4800-AA4E-01CDE1961F8B}" srcOrd="0" destOrd="0" presId="urn:microsoft.com/office/officeart/2005/8/layout/chevron1"/>
    <dgm:cxn modelId="{DB649109-156C-4149-A182-793B08902167}" type="presOf" srcId="{216E5941-66FF-4534-A44F-696C092C8F5A}" destId="{E7AB288E-B036-42F6-9B58-6731B8A1672E}" srcOrd="0" destOrd="0" presId="urn:microsoft.com/office/officeart/2005/8/layout/chevron1"/>
    <dgm:cxn modelId="{042EB922-935F-43CD-BAAF-73C05095E3A0}" type="presOf" srcId="{9B4BE7B6-4D28-4C33-89AB-FC0BE393E8CC}" destId="{6FE20ED7-B814-4A4E-8F10-94289300ED3B}" srcOrd="0" destOrd="0" presId="urn:microsoft.com/office/officeart/2005/8/layout/chevron1"/>
    <dgm:cxn modelId="{6ED69349-30FD-4E85-90D9-4E8983D72740}" type="presOf" srcId="{6CD1DA16-16C4-4F16-B5E4-0CCB38151CDD}" destId="{6ADE4EC3-8790-4E95-9BAF-A0AE53809F12}" srcOrd="0" destOrd="0" presId="urn:microsoft.com/office/officeart/2005/8/layout/chevron1"/>
    <dgm:cxn modelId="{E8F38F6A-0EA0-49C6-8C97-B1BEEA595289}" srcId="{A661D5E1-6AC7-4C98-8334-A86EA9E0810F}" destId="{4E827B42-09D3-4834-86DB-4A6535186769}" srcOrd="1" destOrd="0" parTransId="{B8965918-35F9-4FDF-A3D9-790901C538A8}" sibTransId="{FF4D253A-F864-493B-8CF7-4D728AF11F44}"/>
    <dgm:cxn modelId="{42E3886E-BC41-4C7F-8282-2D61C25A87C2}" type="presOf" srcId="{4E827B42-09D3-4834-86DB-4A6535186769}" destId="{87DE249E-EE45-46F7-8EBC-41C97DDAF798}" srcOrd="0" destOrd="0" presId="urn:microsoft.com/office/officeart/2005/8/layout/chevron1"/>
    <dgm:cxn modelId="{B946D397-C304-4F8A-B8F2-7C0EE40FAFEC}" srcId="{A661D5E1-6AC7-4C98-8334-A86EA9E0810F}" destId="{6CD1DA16-16C4-4F16-B5E4-0CCB38151CDD}" srcOrd="2" destOrd="0" parTransId="{C31C8416-80F1-4632-8FFF-9BEC136055D5}" sibTransId="{386CD422-49DF-4DA2-8162-58C5B17A5436}"/>
    <dgm:cxn modelId="{A9F2969B-3449-4CF8-A519-E4B93ABE2636}" srcId="{A661D5E1-6AC7-4C98-8334-A86EA9E0810F}" destId="{216E5941-66FF-4534-A44F-696C092C8F5A}" srcOrd="0" destOrd="0" parTransId="{E1703A72-734C-4C25-A46D-71FE29DB4EDF}" sibTransId="{70EF70A8-E499-4F7F-AEA8-E99D72F639FE}"/>
    <dgm:cxn modelId="{7D176EF4-236F-46DD-8697-B8B78C352114}" srcId="{A661D5E1-6AC7-4C98-8334-A86EA9E0810F}" destId="{9B4BE7B6-4D28-4C33-89AB-FC0BE393E8CC}" srcOrd="3" destOrd="0" parTransId="{73A78C29-6A1A-4DDF-A1A1-69B857AF0975}" sibTransId="{FE0627FC-9828-499F-8B1E-69A4C71A6351}"/>
    <dgm:cxn modelId="{90BF6337-3B25-4653-A08C-1D0AF9C6113F}" type="presParOf" srcId="{270E8E68-F13C-4800-AA4E-01CDE1961F8B}" destId="{E7AB288E-B036-42F6-9B58-6731B8A1672E}" srcOrd="0" destOrd="0" presId="urn:microsoft.com/office/officeart/2005/8/layout/chevron1"/>
    <dgm:cxn modelId="{E5BF0667-9630-4937-AFA4-F99BAFBD50D0}" type="presParOf" srcId="{270E8E68-F13C-4800-AA4E-01CDE1961F8B}" destId="{04017F7C-69E3-43AC-8F83-8D987F75750E}" srcOrd="1" destOrd="0" presId="urn:microsoft.com/office/officeart/2005/8/layout/chevron1"/>
    <dgm:cxn modelId="{F066A612-F196-43C3-BD2C-FE9903BFBAE3}" type="presParOf" srcId="{270E8E68-F13C-4800-AA4E-01CDE1961F8B}" destId="{87DE249E-EE45-46F7-8EBC-41C97DDAF798}" srcOrd="2" destOrd="0" presId="urn:microsoft.com/office/officeart/2005/8/layout/chevron1"/>
    <dgm:cxn modelId="{7D946C6F-0667-44DF-BFA6-16474A46CFB3}" type="presParOf" srcId="{270E8E68-F13C-4800-AA4E-01CDE1961F8B}" destId="{E414C13D-515C-497F-BCE9-AC96700B0C1E}" srcOrd="3" destOrd="0" presId="urn:microsoft.com/office/officeart/2005/8/layout/chevron1"/>
    <dgm:cxn modelId="{B150B93B-08F1-4864-B4B5-176F1FF6EC9F}" type="presParOf" srcId="{270E8E68-F13C-4800-AA4E-01CDE1961F8B}" destId="{6ADE4EC3-8790-4E95-9BAF-A0AE53809F12}" srcOrd="4" destOrd="0" presId="urn:microsoft.com/office/officeart/2005/8/layout/chevron1"/>
    <dgm:cxn modelId="{28CDEC88-6AC3-4D40-AFC9-8265737B7DEE}" type="presParOf" srcId="{270E8E68-F13C-4800-AA4E-01CDE1961F8B}" destId="{15319CF4-9F69-4869-8C24-28D4F0C60CC1}" srcOrd="5" destOrd="0" presId="urn:microsoft.com/office/officeart/2005/8/layout/chevron1"/>
    <dgm:cxn modelId="{EC6950C7-C996-46D5-B6F1-AADCFF9A7DD0}" type="presParOf" srcId="{270E8E68-F13C-4800-AA4E-01CDE1961F8B}" destId="{6FE20ED7-B814-4A4E-8F10-94289300ED3B}"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42DC5-D01E-48BA-A158-852297B27C12}">
      <dsp:nvSpPr>
        <dsp:cNvPr id="0" name=""/>
        <dsp:cNvSpPr/>
      </dsp:nvSpPr>
      <dsp:spPr>
        <a:xfrm>
          <a:off x="1793"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Iniciativa </a:t>
          </a:r>
          <a:endParaRPr lang="en-GB" sz="1100" kern="1200" dirty="0"/>
        </a:p>
      </dsp:txBody>
      <dsp:txXfrm>
        <a:off x="320977" y="2021076"/>
        <a:ext cx="957552" cy="638367"/>
      </dsp:txXfrm>
    </dsp:sp>
    <dsp:sp modelId="{7BA74D63-48F0-4C02-8996-074D772EB3A5}">
      <dsp:nvSpPr>
        <dsp:cNvPr id="0" name=""/>
        <dsp:cNvSpPr/>
      </dsp:nvSpPr>
      <dsp:spPr>
        <a:xfrm>
          <a:off x="1438120"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Instrução</a:t>
          </a:r>
          <a:endParaRPr lang="en-GB" sz="1100" kern="1200" dirty="0"/>
        </a:p>
      </dsp:txBody>
      <dsp:txXfrm>
        <a:off x="1757304" y="2021076"/>
        <a:ext cx="957552" cy="638367"/>
      </dsp:txXfrm>
    </dsp:sp>
    <dsp:sp modelId="{A2A70C7D-95DA-4E96-BE7F-A1382BCD74C6}">
      <dsp:nvSpPr>
        <dsp:cNvPr id="0" name=""/>
        <dsp:cNvSpPr/>
      </dsp:nvSpPr>
      <dsp:spPr>
        <a:xfrm>
          <a:off x="2874448"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Proposta de decisão</a:t>
          </a:r>
          <a:endParaRPr lang="en-GB" sz="1100" kern="1200" dirty="0"/>
        </a:p>
      </dsp:txBody>
      <dsp:txXfrm>
        <a:off x="3193632" y="2021076"/>
        <a:ext cx="957552" cy="638367"/>
      </dsp:txXfrm>
    </dsp:sp>
    <dsp:sp modelId="{8EAD2CB2-108C-4930-8138-162F5CE74114}">
      <dsp:nvSpPr>
        <dsp:cNvPr id="0" name=""/>
        <dsp:cNvSpPr/>
      </dsp:nvSpPr>
      <dsp:spPr>
        <a:xfrm>
          <a:off x="4310775"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Audiência de Interessados</a:t>
          </a:r>
          <a:endParaRPr lang="en-GB" sz="1100" kern="1200" dirty="0"/>
        </a:p>
      </dsp:txBody>
      <dsp:txXfrm>
        <a:off x="4629959" y="2021076"/>
        <a:ext cx="957552" cy="638367"/>
      </dsp:txXfrm>
    </dsp:sp>
    <dsp:sp modelId="{1B2283D9-ADD2-462A-ACBE-D69A04E57276}">
      <dsp:nvSpPr>
        <dsp:cNvPr id="0" name=""/>
        <dsp:cNvSpPr/>
      </dsp:nvSpPr>
      <dsp:spPr>
        <a:xfrm>
          <a:off x="5747103"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 Decisão Final</a:t>
          </a:r>
        </a:p>
        <a:p>
          <a:pPr marL="0" lvl="0" indent="0" algn="ctr" defTabSz="488950">
            <a:lnSpc>
              <a:spcPct val="90000"/>
            </a:lnSpc>
            <a:spcBef>
              <a:spcPct val="0"/>
            </a:spcBef>
            <a:spcAft>
              <a:spcPct val="35000"/>
            </a:spcAft>
            <a:buNone/>
          </a:pPr>
          <a:r>
            <a:rPr lang="pt-PT" sz="1100" kern="1200" dirty="0"/>
            <a:t>Ato Administrativo</a:t>
          </a:r>
          <a:endParaRPr lang="en-GB" sz="1100" kern="1200" dirty="0"/>
        </a:p>
      </dsp:txBody>
      <dsp:txXfrm>
        <a:off x="6066287" y="2021076"/>
        <a:ext cx="957552" cy="63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2A852-1178-4443-B1DB-EA611B9DCB54}">
      <dsp:nvSpPr>
        <dsp:cNvPr id="0" name=""/>
        <dsp:cNvSpPr/>
      </dsp:nvSpPr>
      <dsp:spPr>
        <a:xfrm>
          <a:off x="4272"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Auto de notícia</a:t>
          </a:r>
          <a:endParaRPr lang="en-GB" sz="1000" kern="1200" dirty="0"/>
        </a:p>
      </dsp:txBody>
      <dsp:txXfrm>
        <a:off x="322136" y="472166"/>
        <a:ext cx="953594" cy="635728"/>
      </dsp:txXfrm>
    </dsp:sp>
    <dsp:sp modelId="{D42993FB-1088-4A34-A3FB-89F901E1AB14}">
      <dsp:nvSpPr>
        <dsp:cNvPr id="0" name=""/>
        <dsp:cNvSpPr/>
      </dsp:nvSpPr>
      <dsp:spPr>
        <a:xfrm>
          <a:off x="1434662"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Notificação do arguido </a:t>
          </a:r>
          <a:endParaRPr lang="en-GB" sz="1000" kern="1200" dirty="0"/>
        </a:p>
      </dsp:txBody>
      <dsp:txXfrm>
        <a:off x="1752526" y="472166"/>
        <a:ext cx="953594" cy="635728"/>
      </dsp:txXfrm>
    </dsp:sp>
    <dsp:sp modelId="{B3B1EBA7-DEF0-4A4B-8920-EAB8F164B54C}">
      <dsp:nvSpPr>
        <dsp:cNvPr id="0" name=""/>
        <dsp:cNvSpPr/>
      </dsp:nvSpPr>
      <dsp:spPr>
        <a:xfrm>
          <a:off x="2865052"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Apresentação de defesa</a:t>
          </a:r>
          <a:endParaRPr lang="en-GB" sz="1000" kern="1200" dirty="0"/>
        </a:p>
      </dsp:txBody>
      <dsp:txXfrm>
        <a:off x="3182916" y="472166"/>
        <a:ext cx="953594" cy="635728"/>
      </dsp:txXfrm>
    </dsp:sp>
    <dsp:sp modelId="{332E4FA5-72EE-4D48-A5EF-90512DC6471C}">
      <dsp:nvSpPr>
        <dsp:cNvPr id="0" name=""/>
        <dsp:cNvSpPr/>
      </dsp:nvSpPr>
      <dsp:spPr>
        <a:xfrm>
          <a:off x="4295442"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E/OU Pedido de pagamento da coima em prestações</a:t>
          </a:r>
          <a:endParaRPr lang="en-GB" sz="1000" kern="1200" dirty="0"/>
        </a:p>
      </dsp:txBody>
      <dsp:txXfrm>
        <a:off x="4613306" y="472166"/>
        <a:ext cx="953594" cy="635728"/>
      </dsp:txXfrm>
    </dsp:sp>
    <dsp:sp modelId="{A6468B2D-D501-4DA5-A559-8FB0B0C6443D}">
      <dsp:nvSpPr>
        <dsp:cNvPr id="0" name=""/>
        <dsp:cNvSpPr/>
      </dsp:nvSpPr>
      <dsp:spPr>
        <a:xfrm>
          <a:off x="5725833"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Instrução</a:t>
          </a:r>
          <a:endParaRPr lang="en-GB" sz="1000" kern="1200" dirty="0"/>
        </a:p>
      </dsp:txBody>
      <dsp:txXfrm>
        <a:off x="6043697" y="472166"/>
        <a:ext cx="953594" cy="635728"/>
      </dsp:txXfrm>
    </dsp:sp>
    <dsp:sp modelId="{96E91F37-0919-47A3-AAA7-D97681A968C1}">
      <dsp:nvSpPr>
        <dsp:cNvPr id="0" name=""/>
        <dsp:cNvSpPr/>
      </dsp:nvSpPr>
      <dsp:spPr>
        <a:xfrm>
          <a:off x="7156223"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Decisão</a:t>
          </a:r>
          <a:endParaRPr lang="en-GB" sz="1000" kern="1200" dirty="0"/>
        </a:p>
      </dsp:txBody>
      <dsp:txXfrm>
        <a:off x="7474087" y="472166"/>
        <a:ext cx="953594" cy="635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B288E-B036-42F6-9B58-6731B8A1672E}">
      <dsp:nvSpPr>
        <dsp:cNvPr id="0" name=""/>
        <dsp:cNvSpPr/>
      </dsp:nvSpPr>
      <dsp:spPr>
        <a:xfrm>
          <a:off x="2741" y="1464334"/>
          <a:ext cx="1595908" cy="638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t-PT" sz="1200" kern="1200" dirty="0"/>
            <a:t>Notificação da decisão</a:t>
          </a:r>
          <a:endParaRPr lang="en-GB" sz="1200" kern="1200" dirty="0"/>
        </a:p>
      </dsp:txBody>
      <dsp:txXfrm>
        <a:off x="321923" y="1464334"/>
        <a:ext cx="957545" cy="638363"/>
      </dsp:txXfrm>
    </dsp:sp>
    <dsp:sp modelId="{87DE249E-EE45-46F7-8EBC-41C97DDAF798}">
      <dsp:nvSpPr>
        <dsp:cNvPr id="0" name=""/>
        <dsp:cNvSpPr/>
      </dsp:nvSpPr>
      <dsp:spPr>
        <a:xfrm>
          <a:off x="1439059" y="1464334"/>
          <a:ext cx="1595908" cy="638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t-PT" sz="1200" kern="1200" dirty="0"/>
            <a:t>Cumprimento da decisão</a:t>
          </a:r>
          <a:endParaRPr lang="en-GB" sz="1200" kern="1200" dirty="0"/>
        </a:p>
      </dsp:txBody>
      <dsp:txXfrm>
        <a:off x="1758241" y="1464334"/>
        <a:ext cx="957545" cy="638363"/>
      </dsp:txXfrm>
    </dsp:sp>
    <dsp:sp modelId="{6ADE4EC3-8790-4E95-9BAF-A0AE53809F12}">
      <dsp:nvSpPr>
        <dsp:cNvPr id="0" name=""/>
        <dsp:cNvSpPr/>
      </dsp:nvSpPr>
      <dsp:spPr>
        <a:xfrm>
          <a:off x="2875377" y="1464334"/>
          <a:ext cx="1595908" cy="638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t-PT" sz="1200" kern="1200" dirty="0"/>
            <a:t>Apresentação de recurso </a:t>
          </a:r>
          <a:endParaRPr lang="en-GB" sz="1200" kern="1200" dirty="0"/>
        </a:p>
      </dsp:txBody>
      <dsp:txXfrm>
        <a:off x="3194559" y="1464334"/>
        <a:ext cx="957545" cy="638363"/>
      </dsp:txXfrm>
    </dsp:sp>
    <dsp:sp modelId="{6FE20ED7-B814-4A4E-8F10-94289300ED3B}">
      <dsp:nvSpPr>
        <dsp:cNvPr id="0" name=""/>
        <dsp:cNvSpPr/>
      </dsp:nvSpPr>
      <dsp:spPr>
        <a:xfrm>
          <a:off x="4311695" y="1464334"/>
          <a:ext cx="1595908" cy="638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t-PT" sz="1200" kern="1200" dirty="0"/>
            <a:t>Decisão do tribunal</a:t>
          </a:r>
          <a:endParaRPr lang="en-GB" sz="1200" kern="1200" dirty="0"/>
        </a:p>
      </dsp:txBody>
      <dsp:txXfrm>
        <a:off x="4630877" y="1464334"/>
        <a:ext cx="957545" cy="63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19/04/2024</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19/04/2024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19/04/2024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19/04/2024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19/04/2024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19/04/2024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19/04/2024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19/04/2024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19/04/2024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19/04/2024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19/04/2024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19/04/2024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19/04/2024</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direct.com/science/handbooks/1573448X"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marketing.wharton.upenn.edu/people/faculty.cfm?id=342#cr" TargetMode="External"/><Relationship Id="rId5" Type="http://schemas.openxmlformats.org/officeDocument/2006/relationships/hyperlink" Target="http://www.elsevier.com/wps/find/bookseriesdescription.cws_home/BS_HE/description" TargetMode="External"/><Relationship Id="rId4" Type="http://schemas.openxmlformats.org/officeDocument/2006/relationships/hyperlink" Target="http://www.sciencedirect.com/science?_ob=PublicationURL&amp;_tockey=#TOC#24610#1989#999979999#565227#FLP#&amp;_cdi=24610&amp;_pubType=HS&amp;view=c&amp;_auth=y&amp;_acct=C000050221&amp;_version=1&amp;_urlVersion=0&amp;_userid=10&amp;md5=d6bb770217a7e64597c64d50a815aa8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2023/2024</a:t>
            </a:r>
          </a:p>
        </p:txBody>
      </p:sp>
      <p:sp>
        <p:nvSpPr>
          <p:cNvPr id="9" name="Subtítulo 2"/>
          <p:cNvSpPr>
            <a:spLocks noGrp="1"/>
          </p:cNvSpPr>
          <p:nvPr>
            <p:ph type="subTitle" idx="1"/>
          </p:nvPr>
        </p:nvSpPr>
        <p:spPr>
          <a:xfrm>
            <a:off x="4160519" y="3907365"/>
            <a:ext cx="3218689" cy="501789"/>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7 - 13/04/2024</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CC54E53-EDC3-5902-C4A2-B0727589413C}"/>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Breve explicação sobre procedimento administrativo e procedimento contraordenacional</a:t>
            </a:r>
          </a:p>
        </p:txBody>
      </p:sp>
      <p:sp>
        <p:nvSpPr>
          <p:cNvPr id="10" name="CaixaDeTexto 9">
            <a:extLst>
              <a:ext uri="{FF2B5EF4-FFF2-40B4-BE49-F238E27FC236}">
                <a16:creationId xmlns:a16="http://schemas.microsoft.com/office/drawing/2014/main" id="{6CDF8E6B-9B50-2544-79CE-D8ECA6E36D22}"/>
              </a:ext>
            </a:extLst>
          </p:cNvPr>
          <p:cNvSpPr txBox="1"/>
          <p:nvPr/>
        </p:nvSpPr>
        <p:spPr>
          <a:xfrm>
            <a:off x="375247" y="1551563"/>
            <a:ext cx="7793969" cy="3754874"/>
          </a:xfrm>
          <a:prstGeom prst="rect">
            <a:avLst/>
          </a:prstGeom>
          <a:noFill/>
        </p:spPr>
        <p:txBody>
          <a:bodyPr wrap="square">
            <a:spAutoFit/>
          </a:bodyPr>
          <a:lstStyle/>
          <a:p>
            <a:r>
              <a:rPr lang="pt-PT" sz="1400" dirty="0"/>
              <a:t>Código do Procedimento Administrativo (CPA) – aprovado pelo Decreto-Lei n.º 4/2015 de 7 de janeiro (alterado pela Lei n.º 72/2020, de 16 de novembro que estabeleceu um regime transitório de simplificação de procedimentos administrativos e altera o Código do Procedimento Administrativo)</a:t>
            </a:r>
            <a:br>
              <a:rPr lang="pt-PT" sz="1400" dirty="0"/>
            </a:br>
            <a:endParaRPr lang="pt-PT" sz="1400" dirty="0"/>
          </a:p>
          <a:p>
            <a:r>
              <a:rPr lang="pt-PT" sz="1400" dirty="0"/>
              <a:t>Procedimento administrativo - sucessão ordenada de atos e formalidades relativos à formação, manifestação e execução da vontade dos órgãos da Administração Pública.</a:t>
            </a:r>
          </a:p>
          <a:p>
            <a:endParaRPr lang="pt-PT" sz="1400" dirty="0"/>
          </a:p>
          <a:p>
            <a:r>
              <a:rPr lang="pt-PT" sz="1400" dirty="0"/>
              <a:t>Processo administrativo - o conjunto de documentos devidamente ordenados em que se traduzem os atos e formalidades que integram o procedimento administrativo.</a:t>
            </a:r>
          </a:p>
          <a:p>
            <a:endParaRPr lang="pt-PT" sz="1400" dirty="0"/>
          </a:p>
          <a:p>
            <a:r>
              <a:rPr lang="pt-PT" sz="1400" dirty="0"/>
              <a:t>Quem se aplica - quaisquer entidades, independentemente da sua natureza, adotada no exercício de poderes públicos ou regulada de modo específico por disposições de direito administrativo.</a:t>
            </a:r>
          </a:p>
          <a:p>
            <a:endParaRPr lang="pt-PT" sz="1400" dirty="0"/>
          </a:p>
          <a:p>
            <a:r>
              <a:rPr lang="pt-PT" sz="1400" dirty="0"/>
              <a:t>Os órgãos do Estado e das regiões autónomas que exercem funções administrativas a título principal; </a:t>
            </a:r>
          </a:p>
          <a:p>
            <a:pPr marL="285750" indent="-285750">
              <a:buFont typeface="Arial" panose="020B0604020202020204" pitchFamily="34" charset="0"/>
              <a:buChar char="•"/>
            </a:pPr>
            <a:r>
              <a:rPr lang="pt-PT" sz="1400" dirty="0"/>
              <a:t>As autarquias locais e suas associações e federações de direito público; </a:t>
            </a:r>
          </a:p>
          <a:p>
            <a:pPr marL="285750" indent="-285750">
              <a:buFont typeface="Arial" panose="020B0604020202020204" pitchFamily="34" charset="0"/>
              <a:buChar char="•"/>
            </a:pPr>
            <a:r>
              <a:rPr lang="pt-PT" sz="1400" dirty="0"/>
              <a:t>As entidades administrativas independentes; </a:t>
            </a:r>
          </a:p>
          <a:p>
            <a:pPr marL="285750" indent="-285750">
              <a:buFont typeface="Arial" panose="020B0604020202020204" pitchFamily="34" charset="0"/>
              <a:buChar char="•"/>
            </a:pPr>
            <a:r>
              <a:rPr lang="pt-PT" sz="1400" dirty="0"/>
              <a:t>Os institutos públicos e as associações públicas.</a:t>
            </a:r>
          </a:p>
        </p:txBody>
      </p:sp>
    </p:spTree>
    <p:extLst>
      <p:ext uri="{BB962C8B-B14F-4D97-AF65-F5344CB8AC3E}">
        <p14:creationId xmlns:p14="http://schemas.microsoft.com/office/powerpoint/2010/main" val="266989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D1A3E73-006D-32FF-1EF4-DD60FDCD2C59}"/>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Breve explicação sobre procedimento administrativo e procedimento contraordenacional</a:t>
            </a:r>
          </a:p>
        </p:txBody>
      </p:sp>
      <p:sp>
        <p:nvSpPr>
          <p:cNvPr id="3" name="Rectângulo 1">
            <a:extLst>
              <a:ext uri="{FF2B5EF4-FFF2-40B4-BE49-F238E27FC236}">
                <a16:creationId xmlns:a16="http://schemas.microsoft.com/office/drawing/2014/main" id="{DEF1246E-357C-A99A-A021-D244C8D12836}"/>
              </a:ext>
            </a:extLst>
          </p:cNvPr>
          <p:cNvSpPr/>
          <p:nvPr/>
        </p:nvSpPr>
        <p:spPr>
          <a:xfrm>
            <a:off x="375247" y="1368189"/>
            <a:ext cx="4289188" cy="369332"/>
          </a:xfrm>
          <a:prstGeom prst="rect">
            <a:avLst/>
          </a:prstGeom>
        </p:spPr>
        <p:txBody>
          <a:bodyPr wrap="none">
            <a:spAutoFit/>
          </a:bodyPr>
          <a:lstStyle/>
          <a:p>
            <a:r>
              <a:rPr lang="pt-PT" dirty="0"/>
              <a:t>Princípios gerais da atividade administrativa</a:t>
            </a:r>
            <a:endParaRPr lang="en-GB" dirty="0"/>
          </a:p>
        </p:txBody>
      </p:sp>
      <p:sp>
        <p:nvSpPr>
          <p:cNvPr id="4" name="Rectângulo 2">
            <a:extLst>
              <a:ext uri="{FF2B5EF4-FFF2-40B4-BE49-F238E27FC236}">
                <a16:creationId xmlns:a16="http://schemas.microsoft.com/office/drawing/2014/main" id="{3C392A61-1623-DD5F-4078-7EA426B8E15B}"/>
              </a:ext>
            </a:extLst>
          </p:cNvPr>
          <p:cNvSpPr/>
          <p:nvPr/>
        </p:nvSpPr>
        <p:spPr>
          <a:xfrm>
            <a:off x="375247" y="1944253"/>
            <a:ext cx="8136903" cy="4001095"/>
          </a:xfrm>
          <a:prstGeom prst="rect">
            <a:avLst/>
          </a:prstGeom>
        </p:spPr>
        <p:txBody>
          <a:bodyPr wrap="square">
            <a:spAutoFit/>
          </a:bodyPr>
          <a:lstStyle/>
          <a:p>
            <a:r>
              <a:rPr lang="pt-PT" dirty="0"/>
              <a:t>Princípio da legalidade - </a:t>
            </a:r>
            <a:r>
              <a:rPr lang="pt-PT" sz="1600" dirty="0"/>
              <a:t>obediência à lei e ao direito, dentro dos limites dos poderes que lhes forem conferidos e em conformidade com os respetivos fins.</a:t>
            </a:r>
          </a:p>
          <a:p>
            <a:endParaRPr lang="pt-PT" dirty="0"/>
          </a:p>
          <a:p>
            <a:r>
              <a:rPr lang="pt-PT" dirty="0"/>
              <a:t>Princípio da prossecução do interesse público e da proteção dos direitos e interesses dos cidadãos </a:t>
            </a:r>
          </a:p>
          <a:p>
            <a:endParaRPr lang="pt-PT" dirty="0"/>
          </a:p>
          <a:p>
            <a:r>
              <a:rPr lang="pt-PT" dirty="0"/>
              <a:t>Princípio da boa administração - </a:t>
            </a:r>
            <a:r>
              <a:rPr lang="pt-PT" sz="1600" dirty="0"/>
              <a:t>A Administração Pública deve pautar-se por critérios de eficiência, economicidade e celeridade e deve ser organizada de modo a aproximar os serviços das populações e de forma não burocratizada.</a:t>
            </a:r>
          </a:p>
          <a:p>
            <a:endParaRPr lang="pt-PT" sz="1600" dirty="0"/>
          </a:p>
          <a:p>
            <a:r>
              <a:rPr lang="pt-PT" dirty="0"/>
              <a:t>Princípio da igualdade - </a:t>
            </a:r>
            <a:r>
              <a:rPr lang="pt-PT" sz="1600" dirty="0"/>
              <a:t>Nas suas relações com os particulares, a Administração Pública deve reger -se pelo princípio da igualdade, não podendo privilegiar, beneficiar, prejudicar, privar de qualquer direito ou isentar de qualquer dever ninguém em razão de ascendência, sexo, raça, língua, território de origem, religião, convicções políticas ou ideológicas, instrução, situação económica, condição social ou orientação sexual.</a:t>
            </a:r>
          </a:p>
        </p:txBody>
      </p:sp>
    </p:spTree>
    <p:extLst>
      <p:ext uri="{BB962C8B-B14F-4D97-AF65-F5344CB8AC3E}">
        <p14:creationId xmlns:p14="http://schemas.microsoft.com/office/powerpoint/2010/main" val="409842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89F276E7-7F57-4A1B-BF12-080E18111067}"/>
              </a:ext>
            </a:extLst>
          </p:cNvPr>
          <p:cNvSpPr/>
          <p:nvPr/>
        </p:nvSpPr>
        <p:spPr>
          <a:xfrm>
            <a:off x="663319" y="1451820"/>
            <a:ext cx="8064896" cy="4832092"/>
          </a:xfrm>
          <a:prstGeom prst="rect">
            <a:avLst/>
          </a:prstGeom>
        </p:spPr>
        <p:txBody>
          <a:bodyPr wrap="square">
            <a:spAutoFit/>
          </a:bodyPr>
          <a:lstStyle/>
          <a:p>
            <a:r>
              <a:rPr lang="pt-PT" dirty="0"/>
              <a:t>Princípio da proporcionalidade - </a:t>
            </a:r>
            <a:r>
              <a:rPr lang="pt-PT" sz="1600" dirty="0"/>
              <a:t>Na prossecução do interesse público, a Administração Pública deve adotar os comportamentos adequados aos fins prosseguidos. As decisões da Administração que colidam com direitos subjetivos ou interesses legalmente protegidos dos particulares só podem afetar essas posições na medida do necessário e em termos proporcionais aos objetivos a realizar. </a:t>
            </a:r>
          </a:p>
          <a:p>
            <a:endParaRPr lang="pt-PT" dirty="0"/>
          </a:p>
          <a:p>
            <a:r>
              <a:rPr lang="pt-PT" dirty="0"/>
              <a:t>Princípios da justiça e da razoabilidade - </a:t>
            </a:r>
            <a:r>
              <a:rPr lang="pt-PT" sz="1600" dirty="0"/>
              <a:t>A Administração Pública deve tratar de forma justa todos aqueles que com ela entrem em relação, e rejeitar as soluções manifestamente desrazoáveis ou incompatíveis com a ideia de Direito, nomeadamente em matéria de interpretação das normas jurídicas e das valorações próprias do exercício da função administrativa.</a:t>
            </a:r>
          </a:p>
          <a:p>
            <a:endParaRPr lang="pt-PT" dirty="0"/>
          </a:p>
          <a:p>
            <a:r>
              <a:rPr lang="pt-PT" dirty="0"/>
              <a:t>Princípio da imparcialidade - </a:t>
            </a:r>
            <a:r>
              <a:rPr lang="pt-PT" sz="1600" dirty="0"/>
              <a:t>A Administração Pública deve tratar de forma imparcial aqueles que com ela entrem em relação, designadamente, considerando com objetividade todos e apenas os interesses relevantes no contexto decisório e adotando as soluções </a:t>
            </a:r>
            <a:r>
              <a:rPr lang="pt-PT" sz="1600" dirty="0" err="1"/>
              <a:t>organizatórias</a:t>
            </a:r>
            <a:r>
              <a:rPr lang="pt-PT" sz="1600" dirty="0"/>
              <a:t> e procedimentais indispensáveis à preservação da isenção administrativa e à confiança nessa isenção.</a:t>
            </a:r>
          </a:p>
          <a:p>
            <a:endParaRPr lang="en-GB" dirty="0"/>
          </a:p>
        </p:txBody>
      </p:sp>
      <p:sp>
        <p:nvSpPr>
          <p:cNvPr id="3" name="CaixaDeTexto 2">
            <a:extLst>
              <a:ext uri="{FF2B5EF4-FFF2-40B4-BE49-F238E27FC236}">
                <a16:creationId xmlns:a16="http://schemas.microsoft.com/office/drawing/2014/main" id="{A2282121-CFCC-5101-FE04-153F119FB3A1}"/>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Breve explicação sobre procedimento administrativo e procedimento contraordenacional</a:t>
            </a:r>
          </a:p>
        </p:txBody>
      </p:sp>
    </p:spTree>
    <p:extLst>
      <p:ext uri="{BB962C8B-B14F-4D97-AF65-F5344CB8AC3E}">
        <p14:creationId xmlns:p14="http://schemas.microsoft.com/office/powerpoint/2010/main" val="355643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A96C7464-97AB-FFAD-DAA8-ABDE79C0BA34}"/>
              </a:ext>
            </a:extLst>
          </p:cNvPr>
          <p:cNvSpPr/>
          <p:nvPr/>
        </p:nvSpPr>
        <p:spPr>
          <a:xfrm>
            <a:off x="407159" y="1488959"/>
            <a:ext cx="7992888" cy="4585871"/>
          </a:xfrm>
          <a:prstGeom prst="rect">
            <a:avLst/>
          </a:prstGeom>
        </p:spPr>
        <p:txBody>
          <a:bodyPr wrap="square">
            <a:spAutoFit/>
          </a:bodyPr>
          <a:lstStyle/>
          <a:p>
            <a:r>
              <a:rPr lang="pt-PT" dirty="0"/>
              <a:t>Princípio da boa-fé – </a:t>
            </a:r>
            <a:r>
              <a:rPr lang="pt-PT" sz="1600" dirty="0"/>
              <a:t>nas relações entre a Administração e os particulares devem ser ponderados os valores fundamentais do Direito relevantes em face das situações consideradas, e, em especial, a confiança suscitada na contraparte pela atuação em causa e o objetivo a alcançar com a atuação empreendida.</a:t>
            </a:r>
          </a:p>
          <a:p>
            <a:endParaRPr lang="pt-PT" dirty="0"/>
          </a:p>
          <a:p>
            <a:r>
              <a:rPr lang="pt-PT" dirty="0"/>
              <a:t>Princípio da colaboração com os particulares - </a:t>
            </a:r>
            <a:r>
              <a:rPr lang="pt-PT" sz="1600" dirty="0"/>
              <a:t>Os órgãos da Administração Pública devem atuar em estreita colaboração com os particulares, cumprindo- -lhes, designadamente, prestar aos particulares as informações e os esclarecimentos de que careçam, apoiar e estimular as suas iniciativas e receber as suas sugestões e informações.</a:t>
            </a:r>
          </a:p>
          <a:p>
            <a:endParaRPr lang="pt-PT" dirty="0"/>
          </a:p>
          <a:p>
            <a:r>
              <a:rPr lang="pt-PT" dirty="0"/>
              <a:t>Princípio da participação - </a:t>
            </a:r>
            <a:r>
              <a:rPr lang="pt-PT" sz="1600" dirty="0"/>
              <a:t>Os órgãos da Administração Pública devem assegurar a participação dos particulares, bem como das associações que tenham por objeto a defesa dos seus interesses, na formação das decisões que lhes digam respeito, designadamente através da respetiva audiência nos termos do presente Código.</a:t>
            </a:r>
          </a:p>
          <a:p>
            <a:endParaRPr lang="pt-PT" dirty="0"/>
          </a:p>
          <a:p>
            <a:r>
              <a:rPr lang="pt-PT" dirty="0"/>
              <a:t>Princípio da decisão - </a:t>
            </a:r>
            <a:r>
              <a:rPr lang="pt-PT" sz="1600" dirty="0"/>
              <a:t>dever de se pronunciar sobre todos os assuntos da sua competência que lhes sejam apresentados</a:t>
            </a:r>
          </a:p>
        </p:txBody>
      </p:sp>
      <p:sp>
        <p:nvSpPr>
          <p:cNvPr id="3" name="CaixaDeTexto 2">
            <a:extLst>
              <a:ext uri="{FF2B5EF4-FFF2-40B4-BE49-F238E27FC236}">
                <a16:creationId xmlns:a16="http://schemas.microsoft.com/office/drawing/2014/main" id="{BEB27327-A854-43F4-D7E3-A8BFDD20B6A7}"/>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Breve explicação sobre procedimento administrativo e procedimento contraordenacional</a:t>
            </a:r>
          </a:p>
        </p:txBody>
      </p:sp>
    </p:spTree>
    <p:extLst>
      <p:ext uri="{BB962C8B-B14F-4D97-AF65-F5344CB8AC3E}">
        <p14:creationId xmlns:p14="http://schemas.microsoft.com/office/powerpoint/2010/main" val="131139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18D0E1A4-83E9-BCEC-17B4-D61F2BA160D6}"/>
              </a:ext>
            </a:extLst>
          </p:cNvPr>
          <p:cNvSpPr/>
          <p:nvPr/>
        </p:nvSpPr>
        <p:spPr>
          <a:xfrm>
            <a:off x="329522" y="1138931"/>
            <a:ext cx="8064896" cy="5262979"/>
          </a:xfrm>
          <a:prstGeom prst="rect">
            <a:avLst/>
          </a:prstGeom>
        </p:spPr>
        <p:txBody>
          <a:bodyPr wrap="square">
            <a:spAutoFit/>
          </a:bodyPr>
          <a:lstStyle/>
          <a:p>
            <a:r>
              <a:rPr lang="en-GB" dirty="0" err="1"/>
              <a:t>Princípio</a:t>
            </a:r>
            <a:r>
              <a:rPr lang="en-GB" dirty="0"/>
              <a:t> da </a:t>
            </a:r>
            <a:r>
              <a:rPr lang="en-GB" dirty="0" err="1"/>
              <a:t>gratuitidade</a:t>
            </a:r>
            <a:r>
              <a:rPr lang="en-GB" dirty="0"/>
              <a:t> - </a:t>
            </a:r>
            <a:r>
              <a:rPr lang="pt-PT" sz="1600" dirty="0"/>
              <a:t>O procedimento administrativo é tendencialmente gratuito, na medida em que leis especiais não imponham o pagamento de taxas por despesas, encargos ou outros custos suportados pela Administração.</a:t>
            </a:r>
          </a:p>
          <a:p>
            <a:endParaRPr lang="pt-PT" sz="1600" dirty="0"/>
          </a:p>
          <a:p>
            <a:r>
              <a:rPr lang="en-GB" dirty="0" err="1"/>
              <a:t>Princípio</a:t>
            </a:r>
            <a:r>
              <a:rPr lang="en-GB" dirty="0"/>
              <a:t> da </a:t>
            </a:r>
            <a:r>
              <a:rPr lang="en-GB" dirty="0" err="1"/>
              <a:t>responsabilidade</a:t>
            </a:r>
            <a:r>
              <a:rPr lang="en-GB" dirty="0"/>
              <a:t> - </a:t>
            </a:r>
            <a:r>
              <a:rPr lang="pt-PT" sz="1600" dirty="0"/>
              <a:t>A Administração Pública responde, nos termos da lei, pelos danos causados no exercício da sua atividade.</a:t>
            </a:r>
          </a:p>
          <a:p>
            <a:endParaRPr lang="pt-PT" dirty="0"/>
          </a:p>
          <a:p>
            <a:r>
              <a:rPr lang="en-GB" dirty="0" err="1"/>
              <a:t>Princípio</a:t>
            </a:r>
            <a:r>
              <a:rPr lang="en-GB" dirty="0"/>
              <a:t> da </a:t>
            </a:r>
            <a:r>
              <a:rPr lang="en-GB" dirty="0" err="1"/>
              <a:t>administração</a:t>
            </a:r>
            <a:r>
              <a:rPr lang="en-GB" dirty="0"/>
              <a:t> </a:t>
            </a:r>
            <a:r>
              <a:rPr lang="en-GB" dirty="0" err="1"/>
              <a:t>aberta</a:t>
            </a:r>
            <a:r>
              <a:rPr lang="en-GB" dirty="0"/>
              <a:t> - </a:t>
            </a:r>
            <a:r>
              <a:rPr lang="pt-PT" sz="1600" dirty="0"/>
              <a:t>Todas as pessoas têm o direito de acesso aos arquivos e registos administrativos, mesmo quando nenhum procedimento que lhes diga diretamente respeito esteja em curso, sem prejuízo do disposto na lei em matérias relativas à segurança interna e externa, à investigação criminal, ao sigilo fiscal e à privacidade das pessoas.</a:t>
            </a:r>
          </a:p>
          <a:p>
            <a:endParaRPr lang="pt-PT" dirty="0"/>
          </a:p>
          <a:p>
            <a:r>
              <a:rPr lang="pt-PT" dirty="0"/>
              <a:t>Princípio da proteção dos dados pessoais - </a:t>
            </a:r>
            <a:r>
              <a:rPr lang="pt-PT" sz="1600" dirty="0"/>
              <a:t>Os particulares têm direito à proteção dos seus dados pessoais e à segurança e integridade dos suportes, sistemas e aplicações utilizados para o efeito, nos termos da lei.</a:t>
            </a:r>
          </a:p>
          <a:p>
            <a:endParaRPr lang="pt-PT" dirty="0"/>
          </a:p>
          <a:p>
            <a:r>
              <a:rPr lang="pt-PT" dirty="0"/>
              <a:t>Princípio da cooperação leal com a União Europeia - </a:t>
            </a:r>
            <a:r>
              <a:rPr lang="pt-PT" sz="1600" dirty="0"/>
              <a:t>Sempre que o direito da União Europeia imponha à Administração Pública a obrigação de prestar informações, apresentar propostas ou de, por alguma outra forma, colaborar com a Administração Pública de outros Estados- -membros, essa obrigação deve ser cumprida no prazo para tal estabelecido.</a:t>
            </a:r>
            <a:endParaRPr lang="en-GB" sz="1600" dirty="0"/>
          </a:p>
        </p:txBody>
      </p:sp>
      <p:sp>
        <p:nvSpPr>
          <p:cNvPr id="3" name="CaixaDeTexto 2">
            <a:extLst>
              <a:ext uri="{FF2B5EF4-FFF2-40B4-BE49-F238E27FC236}">
                <a16:creationId xmlns:a16="http://schemas.microsoft.com/office/drawing/2014/main" id="{F33CBB25-1A11-BBA0-B96F-F675C1CBBBAC}"/>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Breve explicação sobre procedimento administrativo e procedimento contraordenacional</a:t>
            </a:r>
          </a:p>
        </p:txBody>
      </p:sp>
    </p:spTree>
    <p:extLst>
      <p:ext uri="{BB962C8B-B14F-4D97-AF65-F5344CB8AC3E}">
        <p14:creationId xmlns:p14="http://schemas.microsoft.com/office/powerpoint/2010/main" val="53556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EB27327-A854-43F4-D7E3-A8BFDD20B6A7}"/>
              </a:ext>
            </a:extLst>
          </p:cNvPr>
          <p:cNvSpPr txBox="1"/>
          <p:nvPr/>
        </p:nvSpPr>
        <p:spPr>
          <a:xfrm>
            <a:off x="375247" y="448899"/>
            <a:ext cx="80829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Breve explicação sobre procedimento administrativo e procedimento contraordenacional</a:t>
            </a:r>
          </a:p>
        </p:txBody>
      </p:sp>
      <p:sp>
        <p:nvSpPr>
          <p:cNvPr id="4" name="Rectângulo 1">
            <a:extLst>
              <a:ext uri="{FF2B5EF4-FFF2-40B4-BE49-F238E27FC236}">
                <a16:creationId xmlns:a16="http://schemas.microsoft.com/office/drawing/2014/main" id="{AD8E8428-EC61-4C79-89F6-1D7F4E83FF72}"/>
              </a:ext>
            </a:extLst>
          </p:cNvPr>
          <p:cNvSpPr/>
          <p:nvPr/>
        </p:nvSpPr>
        <p:spPr>
          <a:xfrm>
            <a:off x="467544" y="1440194"/>
            <a:ext cx="2904578" cy="369332"/>
          </a:xfrm>
          <a:prstGeom prst="rect">
            <a:avLst/>
          </a:prstGeom>
        </p:spPr>
        <p:txBody>
          <a:bodyPr wrap="none">
            <a:spAutoFit/>
          </a:bodyPr>
          <a:lstStyle/>
          <a:p>
            <a:r>
              <a:rPr lang="pt-PT" dirty="0"/>
              <a:t>Procedimento administrativo</a:t>
            </a:r>
          </a:p>
        </p:txBody>
      </p:sp>
      <p:sp>
        <p:nvSpPr>
          <p:cNvPr id="5" name="Rectângulo 2">
            <a:extLst>
              <a:ext uri="{FF2B5EF4-FFF2-40B4-BE49-F238E27FC236}">
                <a16:creationId xmlns:a16="http://schemas.microsoft.com/office/drawing/2014/main" id="{6B2BAA9A-CE33-3974-D9D7-00A1B9D99E99}"/>
              </a:ext>
            </a:extLst>
          </p:cNvPr>
          <p:cNvSpPr/>
          <p:nvPr/>
        </p:nvSpPr>
        <p:spPr>
          <a:xfrm>
            <a:off x="1259632" y="1944250"/>
            <a:ext cx="1017523" cy="369332"/>
          </a:xfrm>
          <a:prstGeom prst="rect">
            <a:avLst/>
          </a:prstGeom>
        </p:spPr>
        <p:txBody>
          <a:bodyPr wrap="none">
            <a:spAutoFit/>
          </a:bodyPr>
          <a:lstStyle/>
          <a:p>
            <a:r>
              <a:rPr lang="pt-PT" dirty="0"/>
              <a:t>Iniciativa</a:t>
            </a:r>
          </a:p>
        </p:txBody>
      </p:sp>
      <p:sp>
        <p:nvSpPr>
          <p:cNvPr id="6" name="Rectângulo 3">
            <a:extLst>
              <a:ext uri="{FF2B5EF4-FFF2-40B4-BE49-F238E27FC236}">
                <a16:creationId xmlns:a16="http://schemas.microsoft.com/office/drawing/2014/main" id="{3487F27A-2FD8-491C-5A19-BDA90162CA48}"/>
              </a:ext>
            </a:extLst>
          </p:cNvPr>
          <p:cNvSpPr/>
          <p:nvPr/>
        </p:nvSpPr>
        <p:spPr>
          <a:xfrm>
            <a:off x="1259632" y="2448306"/>
            <a:ext cx="2472087" cy="369332"/>
          </a:xfrm>
          <a:prstGeom prst="rect">
            <a:avLst/>
          </a:prstGeom>
        </p:spPr>
        <p:txBody>
          <a:bodyPr wrap="none">
            <a:spAutoFit/>
          </a:bodyPr>
          <a:lstStyle/>
          <a:p>
            <a:r>
              <a:rPr lang="pt-PT" dirty="0"/>
              <a:t>Língua do procedimento</a:t>
            </a:r>
          </a:p>
        </p:txBody>
      </p:sp>
      <p:sp>
        <p:nvSpPr>
          <p:cNvPr id="7" name="Rectângulo 5">
            <a:extLst>
              <a:ext uri="{FF2B5EF4-FFF2-40B4-BE49-F238E27FC236}">
                <a16:creationId xmlns:a16="http://schemas.microsoft.com/office/drawing/2014/main" id="{5821BCAA-F98B-A345-144E-AD404BBC2AFF}"/>
              </a:ext>
            </a:extLst>
          </p:cNvPr>
          <p:cNvSpPr/>
          <p:nvPr/>
        </p:nvSpPr>
        <p:spPr>
          <a:xfrm>
            <a:off x="1259632" y="3024370"/>
            <a:ext cx="4218719" cy="369332"/>
          </a:xfrm>
          <a:prstGeom prst="rect">
            <a:avLst/>
          </a:prstGeom>
        </p:spPr>
        <p:txBody>
          <a:bodyPr wrap="none">
            <a:spAutoFit/>
          </a:bodyPr>
          <a:lstStyle/>
          <a:p>
            <a:r>
              <a:rPr lang="pt-PT" dirty="0"/>
              <a:t>Responsável pela direção do procedimento</a:t>
            </a:r>
          </a:p>
        </p:txBody>
      </p:sp>
      <p:sp>
        <p:nvSpPr>
          <p:cNvPr id="8" name="Rectângulo 6">
            <a:extLst>
              <a:ext uri="{FF2B5EF4-FFF2-40B4-BE49-F238E27FC236}">
                <a16:creationId xmlns:a16="http://schemas.microsoft.com/office/drawing/2014/main" id="{6E269BE0-AD40-F76C-8DC3-DC1B52DCFF0B}"/>
              </a:ext>
            </a:extLst>
          </p:cNvPr>
          <p:cNvSpPr/>
          <p:nvPr/>
        </p:nvSpPr>
        <p:spPr>
          <a:xfrm>
            <a:off x="1259632" y="3528426"/>
            <a:ext cx="3792064" cy="369332"/>
          </a:xfrm>
          <a:prstGeom prst="rect">
            <a:avLst/>
          </a:prstGeom>
        </p:spPr>
        <p:txBody>
          <a:bodyPr wrap="none">
            <a:spAutoFit/>
          </a:bodyPr>
          <a:lstStyle/>
          <a:p>
            <a:r>
              <a:rPr lang="pt-PT" dirty="0"/>
              <a:t>Princípio da adequação procedimental</a:t>
            </a:r>
          </a:p>
        </p:txBody>
      </p:sp>
      <p:sp>
        <p:nvSpPr>
          <p:cNvPr id="9" name="Rectângulo 7">
            <a:extLst>
              <a:ext uri="{FF2B5EF4-FFF2-40B4-BE49-F238E27FC236}">
                <a16:creationId xmlns:a16="http://schemas.microsoft.com/office/drawing/2014/main" id="{8BA8A642-BBCD-2A24-3AF3-A1FB19326E9F}"/>
              </a:ext>
            </a:extLst>
          </p:cNvPr>
          <p:cNvSpPr/>
          <p:nvPr/>
        </p:nvSpPr>
        <p:spPr>
          <a:xfrm>
            <a:off x="1259632" y="4087454"/>
            <a:ext cx="2420214" cy="369332"/>
          </a:xfrm>
          <a:prstGeom prst="rect">
            <a:avLst/>
          </a:prstGeom>
        </p:spPr>
        <p:txBody>
          <a:bodyPr wrap="none">
            <a:spAutoFit/>
          </a:bodyPr>
          <a:lstStyle/>
          <a:p>
            <a:r>
              <a:rPr lang="pt-PT" dirty="0"/>
              <a:t>Princípio do inquisitório</a:t>
            </a:r>
          </a:p>
        </p:txBody>
      </p:sp>
      <p:sp>
        <p:nvSpPr>
          <p:cNvPr id="10" name="Rectângulo 8">
            <a:extLst>
              <a:ext uri="{FF2B5EF4-FFF2-40B4-BE49-F238E27FC236}">
                <a16:creationId xmlns:a16="http://schemas.microsoft.com/office/drawing/2014/main" id="{C3B65AA2-6977-4586-25F1-4378147CA2AF}"/>
              </a:ext>
            </a:extLst>
          </p:cNvPr>
          <p:cNvSpPr/>
          <p:nvPr/>
        </p:nvSpPr>
        <p:spPr>
          <a:xfrm>
            <a:off x="1307394" y="4680554"/>
            <a:ext cx="2066400" cy="369332"/>
          </a:xfrm>
          <a:prstGeom prst="rect">
            <a:avLst/>
          </a:prstGeom>
        </p:spPr>
        <p:txBody>
          <a:bodyPr wrap="none">
            <a:spAutoFit/>
          </a:bodyPr>
          <a:lstStyle/>
          <a:p>
            <a:r>
              <a:rPr lang="pt-PT" dirty="0"/>
              <a:t>Dever de celeridade</a:t>
            </a:r>
          </a:p>
        </p:txBody>
      </p:sp>
      <p:sp>
        <p:nvSpPr>
          <p:cNvPr id="11" name="Rectângulo 9">
            <a:extLst>
              <a:ext uri="{FF2B5EF4-FFF2-40B4-BE49-F238E27FC236}">
                <a16:creationId xmlns:a16="http://schemas.microsoft.com/office/drawing/2014/main" id="{8C68FE21-869E-697F-29EC-4E709A5DC343}"/>
              </a:ext>
            </a:extLst>
          </p:cNvPr>
          <p:cNvSpPr/>
          <p:nvPr/>
        </p:nvSpPr>
        <p:spPr>
          <a:xfrm>
            <a:off x="1307394" y="5256618"/>
            <a:ext cx="3600409" cy="369332"/>
          </a:xfrm>
          <a:prstGeom prst="rect">
            <a:avLst/>
          </a:prstGeom>
        </p:spPr>
        <p:txBody>
          <a:bodyPr wrap="none">
            <a:spAutoFit/>
          </a:bodyPr>
          <a:lstStyle/>
          <a:p>
            <a:r>
              <a:rPr lang="pt-PT" dirty="0"/>
              <a:t>Cooperação e boa-fé procedimental</a:t>
            </a:r>
          </a:p>
        </p:txBody>
      </p:sp>
      <p:sp>
        <p:nvSpPr>
          <p:cNvPr id="12" name="Rectângulo 10">
            <a:extLst>
              <a:ext uri="{FF2B5EF4-FFF2-40B4-BE49-F238E27FC236}">
                <a16:creationId xmlns:a16="http://schemas.microsoft.com/office/drawing/2014/main" id="{F8E85915-080B-AD66-9477-7123BEB67BBD}"/>
              </a:ext>
            </a:extLst>
          </p:cNvPr>
          <p:cNvSpPr/>
          <p:nvPr/>
        </p:nvSpPr>
        <p:spPr>
          <a:xfrm>
            <a:off x="1311442" y="5904690"/>
            <a:ext cx="3094309" cy="369332"/>
          </a:xfrm>
          <a:prstGeom prst="rect">
            <a:avLst/>
          </a:prstGeom>
        </p:spPr>
        <p:txBody>
          <a:bodyPr wrap="none">
            <a:spAutoFit/>
          </a:bodyPr>
          <a:lstStyle/>
          <a:p>
            <a:r>
              <a:rPr lang="pt-PT" dirty="0"/>
              <a:t>Utilização de meios eletrónicos</a:t>
            </a:r>
          </a:p>
        </p:txBody>
      </p:sp>
    </p:spTree>
    <p:extLst>
      <p:ext uri="{BB962C8B-B14F-4D97-AF65-F5344CB8AC3E}">
        <p14:creationId xmlns:p14="http://schemas.microsoft.com/office/powerpoint/2010/main" val="252854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6F15FF1-C618-75CE-885B-8F00D10C3574}"/>
              </a:ext>
            </a:extLst>
          </p:cNvPr>
          <p:cNvGraphicFramePr/>
          <p:nvPr>
            <p:extLst>
              <p:ext uri="{D42A27DB-BD31-4B8C-83A1-F6EECF244321}">
                <p14:modId xmlns:p14="http://schemas.microsoft.com/office/powerpoint/2010/main" val="2297259684"/>
              </p:ext>
            </p:extLst>
          </p:nvPr>
        </p:nvGraphicFramePr>
        <p:xfrm>
          <a:off x="968967" y="219058"/>
          <a:ext cx="734481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a:extLst>
              <a:ext uri="{FF2B5EF4-FFF2-40B4-BE49-F238E27FC236}">
                <a16:creationId xmlns:a16="http://schemas.microsoft.com/office/drawing/2014/main" id="{9EC01B7C-1D92-A895-2856-7193D31F84D5}"/>
              </a:ext>
            </a:extLst>
          </p:cNvPr>
          <p:cNvSpPr txBox="1"/>
          <p:nvPr/>
        </p:nvSpPr>
        <p:spPr>
          <a:xfrm>
            <a:off x="536919" y="1299178"/>
            <a:ext cx="3096344" cy="369332"/>
          </a:xfrm>
          <a:prstGeom prst="rect">
            <a:avLst/>
          </a:prstGeom>
          <a:noFill/>
        </p:spPr>
        <p:txBody>
          <a:bodyPr wrap="square" rtlCol="0">
            <a:spAutoFit/>
          </a:bodyPr>
          <a:lstStyle/>
          <a:p>
            <a:r>
              <a:rPr lang="pt-PT" dirty="0"/>
              <a:t>Procedimento Administrativo </a:t>
            </a:r>
            <a:endParaRPr lang="en-GB" dirty="0"/>
          </a:p>
        </p:txBody>
      </p:sp>
      <p:sp>
        <p:nvSpPr>
          <p:cNvPr id="4" name="CaixaDeTexto 3">
            <a:extLst>
              <a:ext uri="{FF2B5EF4-FFF2-40B4-BE49-F238E27FC236}">
                <a16:creationId xmlns:a16="http://schemas.microsoft.com/office/drawing/2014/main" id="{E321D87E-0AB7-2850-3B50-399698FB1F1E}"/>
              </a:ext>
            </a:extLst>
          </p:cNvPr>
          <p:cNvSpPr txBox="1"/>
          <p:nvPr/>
        </p:nvSpPr>
        <p:spPr>
          <a:xfrm>
            <a:off x="608927" y="3099378"/>
            <a:ext cx="7920880" cy="4247317"/>
          </a:xfrm>
          <a:prstGeom prst="rect">
            <a:avLst/>
          </a:prstGeom>
          <a:noFill/>
        </p:spPr>
        <p:txBody>
          <a:bodyPr wrap="square" rtlCol="0">
            <a:spAutoFit/>
          </a:bodyPr>
          <a:lstStyle/>
          <a:p>
            <a:r>
              <a:rPr lang="pt-PT" dirty="0"/>
              <a:t>Importante no procedimento administrativo </a:t>
            </a:r>
          </a:p>
          <a:p>
            <a:pPr marL="285750" indent="-285750">
              <a:buFont typeface="Arial" panose="020B0604020202020204" pitchFamily="34" charset="0"/>
              <a:buChar char="•"/>
            </a:pPr>
            <a:r>
              <a:rPr lang="pt-PT" dirty="0"/>
              <a:t>Notificações </a:t>
            </a:r>
          </a:p>
          <a:p>
            <a:pPr marL="285750" indent="-285750">
              <a:buFont typeface="Arial" panose="020B0604020202020204" pitchFamily="34" charset="0"/>
              <a:buChar char="•"/>
            </a:pPr>
            <a:r>
              <a:rPr lang="pt-PT" dirty="0"/>
              <a:t>Contagem dos Prazos </a:t>
            </a:r>
          </a:p>
          <a:p>
            <a:pPr marL="285750" indent="-285750">
              <a:buFont typeface="Arial" panose="020B0604020202020204" pitchFamily="34" charset="0"/>
              <a:buChar char="•"/>
            </a:pPr>
            <a:r>
              <a:rPr lang="pt-PT" dirty="0"/>
              <a:t>Fundamentação do ato administrativo</a:t>
            </a:r>
          </a:p>
          <a:p>
            <a:endParaRPr lang="pt-PT" dirty="0"/>
          </a:p>
          <a:p>
            <a:endParaRPr lang="pt-PT" dirty="0"/>
          </a:p>
          <a:p>
            <a:r>
              <a:rPr lang="pt-PT" dirty="0"/>
              <a:t>Formas de impugnação do ato administrativo:</a:t>
            </a:r>
          </a:p>
          <a:p>
            <a:pPr marL="285750" indent="-285750">
              <a:buFont typeface="Arial" panose="020B0604020202020204" pitchFamily="34" charset="0"/>
              <a:buChar char="•"/>
            </a:pPr>
            <a:r>
              <a:rPr lang="pt-PT" dirty="0"/>
              <a:t>Reclamação</a:t>
            </a:r>
          </a:p>
          <a:p>
            <a:pPr marL="285750" indent="-285750">
              <a:buFont typeface="Arial" panose="020B0604020202020204" pitchFamily="34" charset="0"/>
              <a:buChar char="•"/>
            </a:pPr>
            <a:r>
              <a:rPr lang="pt-PT" dirty="0"/>
              <a:t>Recursos administrativos – necessário, facultativo ou especiais (para quem exerce a supervisão ou tutela)</a:t>
            </a:r>
          </a:p>
          <a:p>
            <a:pPr marL="285750" indent="-285750">
              <a:buFont typeface="Arial" panose="020B0604020202020204" pitchFamily="34" charset="0"/>
              <a:buChar char="•"/>
            </a:pPr>
            <a:r>
              <a:rPr lang="pt-PT" dirty="0"/>
              <a:t>Recurso contencioso </a:t>
            </a:r>
          </a:p>
          <a:p>
            <a:endParaRPr lang="pt-PT" dirty="0"/>
          </a:p>
          <a:p>
            <a:endParaRPr lang="pt-PT" dirty="0"/>
          </a:p>
          <a:p>
            <a:endParaRPr lang="pt-PT" dirty="0"/>
          </a:p>
          <a:p>
            <a:endParaRPr lang="en-GB" dirty="0"/>
          </a:p>
        </p:txBody>
      </p:sp>
      <p:sp>
        <p:nvSpPr>
          <p:cNvPr id="5" name="CaixaDeTexto 4">
            <a:extLst>
              <a:ext uri="{FF2B5EF4-FFF2-40B4-BE49-F238E27FC236}">
                <a16:creationId xmlns:a16="http://schemas.microsoft.com/office/drawing/2014/main" id="{AE24F4A5-E941-F9F1-B9DC-77C71E782083}"/>
              </a:ext>
            </a:extLst>
          </p:cNvPr>
          <p:cNvSpPr txBox="1"/>
          <p:nvPr/>
        </p:nvSpPr>
        <p:spPr>
          <a:xfrm>
            <a:off x="375247" y="448899"/>
            <a:ext cx="80829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Breve explicação sobre procedimento administrativo e procedimento contraordenacional</a:t>
            </a:r>
          </a:p>
        </p:txBody>
      </p:sp>
    </p:spTree>
    <p:extLst>
      <p:ext uri="{BB962C8B-B14F-4D97-AF65-F5344CB8AC3E}">
        <p14:creationId xmlns:p14="http://schemas.microsoft.com/office/powerpoint/2010/main" val="89229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8F4EDD3B-6A51-D24A-2A94-0EA5839ECB41}"/>
              </a:ext>
            </a:extLst>
          </p:cNvPr>
          <p:cNvSpPr/>
          <p:nvPr/>
        </p:nvSpPr>
        <p:spPr>
          <a:xfrm>
            <a:off x="395536" y="1482964"/>
            <a:ext cx="8064896" cy="1200329"/>
          </a:xfrm>
          <a:prstGeom prst="rect">
            <a:avLst/>
          </a:prstGeom>
        </p:spPr>
        <p:txBody>
          <a:bodyPr wrap="square">
            <a:spAutoFit/>
          </a:bodyPr>
          <a:lstStyle/>
          <a:p>
            <a:r>
              <a:rPr lang="en-GB" dirty="0"/>
              <a:t>Regime Geral das Contraordenações – </a:t>
            </a:r>
            <a:r>
              <a:rPr lang="en-GB" dirty="0" err="1"/>
              <a:t>aprovado</a:t>
            </a:r>
            <a:r>
              <a:rPr lang="en-GB" dirty="0"/>
              <a:t> </a:t>
            </a:r>
            <a:r>
              <a:rPr lang="en-GB" dirty="0" err="1"/>
              <a:t>pelo</a:t>
            </a:r>
            <a:r>
              <a:rPr lang="en-GB" dirty="0"/>
              <a:t> </a:t>
            </a:r>
            <a:r>
              <a:rPr lang="pt-PT" dirty="0"/>
              <a:t>DL n.º 433/82, de 27/10 e alterado pelos DL n.º 356/89, de 17/10</a:t>
            </a:r>
            <a:r>
              <a:rPr lang="en-GB" dirty="0"/>
              <a:t>, </a:t>
            </a:r>
            <a:r>
              <a:rPr lang="pt-PT" dirty="0"/>
              <a:t>DL n.º 244/95, de 14/09, DL n.º 323/2001, de 17/12 e Lei n.º 109/2001, de 24/12</a:t>
            </a:r>
            <a:endParaRPr lang="en-GB" dirty="0"/>
          </a:p>
          <a:p>
            <a:endParaRPr lang="pt-PT" dirty="0"/>
          </a:p>
        </p:txBody>
      </p:sp>
      <p:sp>
        <p:nvSpPr>
          <p:cNvPr id="3" name="Rectângulo 2">
            <a:extLst>
              <a:ext uri="{FF2B5EF4-FFF2-40B4-BE49-F238E27FC236}">
                <a16:creationId xmlns:a16="http://schemas.microsoft.com/office/drawing/2014/main" id="{6EBCDCDD-6E30-9E3A-A4DB-29E04B71A90B}"/>
              </a:ext>
            </a:extLst>
          </p:cNvPr>
          <p:cNvSpPr/>
          <p:nvPr/>
        </p:nvSpPr>
        <p:spPr>
          <a:xfrm>
            <a:off x="611560" y="3122920"/>
            <a:ext cx="7560840" cy="3139321"/>
          </a:xfrm>
          <a:prstGeom prst="rect">
            <a:avLst/>
          </a:prstGeom>
        </p:spPr>
        <p:txBody>
          <a:bodyPr wrap="square">
            <a:spAutoFit/>
          </a:bodyPr>
          <a:lstStyle/>
          <a:p>
            <a:r>
              <a:rPr lang="pt-PT" dirty="0"/>
              <a:t>Constitui contraordenação todo o facto ilícito e censurável que preencha um tipo legal no qual se comine uma coima.</a:t>
            </a:r>
          </a:p>
          <a:p>
            <a:endParaRPr lang="pt-PT" dirty="0"/>
          </a:p>
          <a:p>
            <a:r>
              <a:rPr lang="pt-PT" dirty="0"/>
              <a:t>Facto tem de ser:</a:t>
            </a:r>
          </a:p>
          <a:p>
            <a:r>
              <a:rPr lang="pt-PT" i="1" dirty="0"/>
              <a:t>Ilícito</a:t>
            </a:r>
            <a:r>
              <a:rPr lang="pt-PT" dirty="0"/>
              <a:t> – ato que não é permitido por lei </a:t>
            </a:r>
          </a:p>
          <a:p>
            <a:r>
              <a:rPr lang="pt-PT" i="1" dirty="0"/>
              <a:t>Típico</a:t>
            </a:r>
            <a:r>
              <a:rPr lang="pt-PT" dirty="0"/>
              <a:t> – conduta abstrata do agente que produz um determinado resultado punido por lei</a:t>
            </a:r>
          </a:p>
          <a:p>
            <a:r>
              <a:rPr lang="pt-PT" i="1" dirty="0"/>
              <a:t>Culposo</a:t>
            </a:r>
            <a:r>
              <a:rPr lang="pt-PT" dirty="0"/>
              <a:t> – ação concreta do agente que produz um determinado resultado, que o agente previu ou se conformou </a:t>
            </a:r>
          </a:p>
          <a:p>
            <a:r>
              <a:rPr lang="pt-PT" i="1" dirty="0"/>
              <a:t>Punível com coima</a:t>
            </a:r>
            <a:r>
              <a:rPr lang="pt-PT" dirty="0"/>
              <a:t>- a sanção é pecuniária e não pode ser convertida em privação de liberdade </a:t>
            </a:r>
          </a:p>
        </p:txBody>
      </p:sp>
      <p:sp>
        <p:nvSpPr>
          <p:cNvPr id="4" name="CaixaDeTexto 3">
            <a:extLst>
              <a:ext uri="{FF2B5EF4-FFF2-40B4-BE49-F238E27FC236}">
                <a16:creationId xmlns:a16="http://schemas.microsoft.com/office/drawing/2014/main" id="{227C96A3-3085-ACA9-B4B7-C96C4BC2BF50}"/>
              </a:ext>
            </a:extLst>
          </p:cNvPr>
          <p:cNvSpPr txBox="1"/>
          <p:nvPr/>
        </p:nvSpPr>
        <p:spPr>
          <a:xfrm>
            <a:off x="375247" y="448899"/>
            <a:ext cx="80829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Breve explicação sobre procedimento administrativo e procedimento contraordenacional</a:t>
            </a:r>
          </a:p>
        </p:txBody>
      </p:sp>
    </p:spTree>
    <p:extLst>
      <p:ext uri="{BB962C8B-B14F-4D97-AF65-F5344CB8AC3E}">
        <p14:creationId xmlns:p14="http://schemas.microsoft.com/office/powerpoint/2010/main" val="243643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1">
            <a:extLst>
              <a:ext uri="{FF2B5EF4-FFF2-40B4-BE49-F238E27FC236}">
                <a16:creationId xmlns:a16="http://schemas.microsoft.com/office/drawing/2014/main" id="{454616BD-1FB7-70E6-B5EC-F24D4706AC14}"/>
              </a:ext>
            </a:extLst>
          </p:cNvPr>
          <p:cNvSpPr/>
          <p:nvPr/>
        </p:nvSpPr>
        <p:spPr>
          <a:xfrm>
            <a:off x="599937" y="1750386"/>
            <a:ext cx="7819280" cy="646331"/>
          </a:xfrm>
          <a:prstGeom prst="rect">
            <a:avLst/>
          </a:prstGeom>
        </p:spPr>
        <p:txBody>
          <a:bodyPr wrap="square">
            <a:spAutoFit/>
          </a:bodyPr>
          <a:lstStyle/>
          <a:p>
            <a:r>
              <a:rPr lang="en-GB" dirty="0">
                <a:solidFill>
                  <a:prstClr val="black"/>
                </a:solidFill>
              </a:rPr>
              <a:t>Regime Geral das Contraordenações – </a:t>
            </a:r>
            <a:r>
              <a:rPr lang="pt-PT" dirty="0">
                <a:solidFill>
                  <a:prstClr val="black"/>
                </a:solidFill>
              </a:rPr>
              <a:t>procedimento</a:t>
            </a:r>
            <a:r>
              <a:rPr lang="en-GB" dirty="0">
                <a:solidFill>
                  <a:prstClr val="black"/>
                </a:solidFill>
              </a:rPr>
              <a:t> </a:t>
            </a:r>
          </a:p>
          <a:p>
            <a:endParaRPr lang="pt-PT" dirty="0">
              <a:solidFill>
                <a:prstClr val="black"/>
              </a:solidFill>
            </a:endParaRPr>
          </a:p>
        </p:txBody>
      </p:sp>
      <p:graphicFrame>
        <p:nvGraphicFramePr>
          <p:cNvPr id="4" name="Diagrama 3">
            <a:extLst>
              <a:ext uri="{FF2B5EF4-FFF2-40B4-BE49-F238E27FC236}">
                <a16:creationId xmlns:a16="http://schemas.microsoft.com/office/drawing/2014/main" id="{E23027B5-A769-1EC5-5A82-E625D653BDAB}"/>
              </a:ext>
            </a:extLst>
          </p:cNvPr>
          <p:cNvGraphicFramePr/>
          <p:nvPr>
            <p:extLst>
              <p:ext uri="{D42A27DB-BD31-4B8C-83A1-F6EECF244321}">
                <p14:modId xmlns:p14="http://schemas.microsoft.com/office/powerpoint/2010/main" val="604263957"/>
              </p:ext>
            </p:extLst>
          </p:nvPr>
        </p:nvGraphicFramePr>
        <p:xfrm>
          <a:off x="204401" y="2396716"/>
          <a:ext cx="8749818" cy="158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B734BE77-1718-EF66-0CC5-6A7B608655F1}"/>
              </a:ext>
            </a:extLst>
          </p:cNvPr>
          <p:cNvGraphicFramePr/>
          <p:nvPr>
            <p:extLst>
              <p:ext uri="{D42A27DB-BD31-4B8C-83A1-F6EECF244321}">
                <p14:modId xmlns:p14="http://schemas.microsoft.com/office/powerpoint/2010/main" val="1789266912"/>
              </p:ext>
            </p:extLst>
          </p:nvPr>
        </p:nvGraphicFramePr>
        <p:xfrm>
          <a:off x="1728401" y="2742721"/>
          <a:ext cx="5910346" cy="35670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CaixaDeTexto 5">
            <a:extLst>
              <a:ext uri="{FF2B5EF4-FFF2-40B4-BE49-F238E27FC236}">
                <a16:creationId xmlns:a16="http://schemas.microsoft.com/office/drawing/2014/main" id="{54BD3BE7-552C-198A-8BAA-25AFAF28EBDE}"/>
              </a:ext>
            </a:extLst>
          </p:cNvPr>
          <p:cNvSpPr txBox="1"/>
          <p:nvPr/>
        </p:nvSpPr>
        <p:spPr>
          <a:xfrm>
            <a:off x="375247" y="448899"/>
            <a:ext cx="80829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Breve explicação sobre procedimento administrativo e procedimento contraordenacional</a:t>
            </a:r>
          </a:p>
        </p:txBody>
      </p:sp>
    </p:spTree>
    <p:extLst>
      <p:ext uri="{BB962C8B-B14F-4D97-AF65-F5344CB8AC3E}">
        <p14:creationId xmlns:p14="http://schemas.microsoft.com/office/powerpoint/2010/main" val="177960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36680" y="568112"/>
            <a:ext cx="8469576" cy="498598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b="1" i="0" u="none" strike="noStrike" kern="1200" cap="none" spc="0" normalizeH="0" baseline="0" noProof="0" dirty="0">
                <a:ln>
                  <a:noFill/>
                </a:ln>
                <a:solidFill>
                  <a:schemeClr val="bg1"/>
                </a:solidFill>
                <a:effectLst/>
                <a:uLnTx/>
                <a:uFillTx/>
                <a:latin typeface="Calibri"/>
                <a:ea typeface="+mn-ea"/>
                <a:cs typeface="+mn-cs"/>
              </a:rPr>
              <a:t>Bibliografia: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(2008) </a:t>
            </a:r>
            <a:r>
              <a:rPr kumimoji="0" lang="pt-PT" sz="1200" i="1" u="none" strike="noStrike" kern="1200" cap="none" spc="0" normalizeH="0" baseline="0" noProof="0" dirty="0">
                <a:ln>
                  <a:noFill/>
                </a:ln>
                <a:solidFill>
                  <a:schemeClr val="bg1"/>
                </a:solidFill>
                <a:effectLst/>
                <a:uLnTx/>
                <a:uFillTx/>
                <a:latin typeface="Calibri"/>
                <a:ea typeface="+mn-ea"/>
                <a:cs typeface="+mn-cs"/>
              </a:rPr>
              <a:t>Políticas Públicas de Promoção da Concorrência</a:t>
            </a:r>
            <a:r>
              <a:rPr kumimoji="0" lang="pt-PT" sz="1200" i="0" u="none" strike="noStrike" kern="1200" cap="none" spc="0" normalizeH="0" baseline="0" noProof="0" dirty="0">
                <a:ln>
                  <a:noFill/>
                </a:ln>
                <a:solidFill>
                  <a:schemeClr val="bg1"/>
                </a:solidFill>
                <a:effectLst/>
                <a:uLnTx/>
                <a:uFillTx/>
                <a:latin typeface="Calibri"/>
                <a:ea typeface="+mn-ea"/>
                <a:cs typeface="+mn-cs"/>
              </a:rPr>
              <a:t>, Lisboa,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(2010) Instituições e Políticas de Regulação, Lisboa,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(2022) Concorrência: a caminho da sexta geração,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Baldwin, R. e Martin C. (1999), </a:t>
            </a:r>
            <a:r>
              <a:rPr kumimoji="0" lang="en-US" sz="1200" i="1" u="none" strike="noStrike" kern="1200" cap="none" spc="0" normalizeH="0" baseline="0" noProof="0" dirty="0">
                <a:ln>
                  <a:noFill/>
                </a:ln>
                <a:solidFill>
                  <a:schemeClr val="bg1"/>
                </a:solidFill>
                <a:effectLst/>
                <a:uLnTx/>
                <a:uFillTx/>
                <a:latin typeface="Calibri"/>
                <a:ea typeface="+mn-ea"/>
                <a:cs typeface="+mn-cs"/>
              </a:rPr>
              <a:t>Understanding Regulation, Theory, Strategy and Practice</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Grã-Bretanha</a:t>
            </a:r>
            <a:r>
              <a:rPr kumimoji="0" lang="en-US" sz="1200" i="0" u="none" strike="noStrike" kern="1200" cap="none" spc="0" normalizeH="0" baseline="0" noProof="0" dirty="0">
                <a:ln>
                  <a:noFill/>
                </a:ln>
                <a:solidFill>
                  <a:schemeClr val="bg1"/>
                </a:solidFill>
                <a:effectLst/>
                <a:uLnTx/>
                <a:uFillTx/>
                <a:latin typeface="Calibri"/>
                <a:ea typeface="+mn-ea"/>
                <a:cs typeface="+mn-cs"/>
              </a:rPr>
              <a:t>, Oxford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Joskow</a:t>
            </a:r>
            <a:r>
              <a:rPr kumimoji="0" lang="en-US" sz="1200" i="0" u="none" strike="noStrike" kern="1200" cap="none" spc="0" normalizeH="0" baseline="0" noProof="0" dirty="0">
                <a:ln>
                  <a:noFill/>
                </a:ln>
                <a:solidFill>
                  <a:schemeClr val="bg1"/>
                </a:solidFill>
                <a:effectLst/>
                <a:uLnTx/>
                <a:uFillTx/>
                <a:latin typeface="Calibri"/>
                <a:ea typeface="+mn-ea"/>
                <a:cs typeface="+mn-cs"/>
              </a:rPr>
              <a:t>,  Paul l e Nancy L. Rose (1989). </a:t>
            </a:r>
            <a:r>
              <a:rPr kumimoji="0" lang="en-US" sz="1200" i="1" u="none" strike="noStrike" kern="1200" cap="none" spc="0" normalizeH="0" baseline="0" noProof="0" dirty="0">
                <a:ln>
                  <a:noFill/>
                </a:ln>
                <a:solidFill>
                  <a:schemeClr val="bg1"/>
                </a:solidFill>
                <a:effectLst/>
                <a:uLnTx/>
                <a:uFillTx/>
                <a:latin typeface="Calibri"/>
                <a:ea typeface="+mn-ea"/>
                <a:cs typeface="+mn-cs"/>
              </a:rPr>
              <a:t>The effects of economic regulation, </a:t>
            </a:r>
            <a:r>
              <a:rPr kumimoji="0" lang="en-US" sz="1200" i="1" u="none" strike="noStrike" kern="1200" cap="none" spc="0" normalizeH="0" baseline="0" noProof="0" dirty="0">
                <a:ln>
                  <a:noFill/>
                </a:ln>
                <a:solidFill>
                  <a:schemeClr val="bg1"/>
                </a:solidFill>
                <a:effectLst/>
                <a:uLnTx/>
                <a:uFillTx/>
                <a:latin typeface="Calibri"/>
                <a:ea typeface="+mn-ea"/>
                <a:cs typeface="+mn-cs"/>
                <a:hlinkClick r:id="rId3"/>
              </a:rPr>
              <a:t>Handbook of industrial organization</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a:ln>
                  <a:noFill/>
                </a:ln>
                <a:solidFill>
                  <a:schemeClr val="bg1"/>
                </a:solidFill>
                <a:effectLst/>
                <a:uLnTx/>
                <a:uFillTx/>
                <a:latin typeface="Calibri"/>
                <a:ea typeface="+mn-ea"/>
                <a:cs typeface="+mn-cs"/>
                <a:hlinkClick r:id="rId4"/>
              </a:rPr>
              <a:t>Volume 2</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a:ln>
                  <a:noFill/>
                </a:ln>
                <a:solidFill>
                  <a:schemeClr val="bg1"/>
                </a:solidFill>
                <a:effectLst/>
                <a:uLnTx/>
                <a:uFillTx/>
                <a:latin typeface="Calibri"/>
                <a:ea typeface="+mn-ea"/>
                <a:cs typeface="+mn-cs"/>
                <a:hlinkClick r:id="rId5"/>
              </a:rPr>
              <a:t>Elsevier</a:t>
            </a:r>
            <a:r>
              <a:rPr kumimoji="0" lang="en-US" sz="1200" i="0" u="none" strike="noStrike" kern="1200" cap="none" spc="0" normalizeH="0" baseline="0" noProof="0" dirty="0">
                <a:ln>
                  <a:noFill/>
                </a:ln>
                <a:solidFill>
                  <a:schemeClr val="bg1"/>
                </a:solidFill>
                <a:effectLst/>
                <a:uLnTx/>
                <a:uFillTx/>
                <a:latin typeface="Calibri"/>
                <a:ea typeface="+mn-ea"/>
                <a:cs typeface="+mn-cs"/>
              </a:rPr>
              <a:t>;</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Mitnick</a:t>
            </a:r>
            <a:r>
              <a:rPr kumimoji="0" lang="en-US" sz="1200" i="0" u="none" strike="noStrike" kern="1200" cap="none" spc="0" normalizeH="0" baseline="0" noProof="0" dirty="0">
                <a:ln>
                  <a:noFill/>
                </a:ln>
                <a:solidFill>
                  <a:schemeClr val="bg1"/>
                </a:solidFill>
                <a:effectLst/>
                <a:uLnTx/>
                <a:uFillTx/>
                <a:latin typeface="Calibri"/>
                <a:ea typeface="+mn-ea"/>
                <a:cs typeface="+mn-cs"/>
              </a:rPr>
              <a:t>, B. M. (1980) </a:t>
            </a:r>
            <a:r>
              <a:rPr kumimoji="0" lang="en-US" sz="1200" i="1" u="none" strike="noStrike" kern="1200" cap="none" spc="0" normalizeH="0" baseline="0" noProof="0" dirty="0">
                <a:ln>
                  <a:noFill/>
                </a:ln>
                <a:solidFill>
                  <a:schemeClr val="bg1"/>
                </a:solidFill>
                <a:effectLst/>
                <a:uLnTx/>
                <a:uFillTx/>
                <a:latin typeface="Calibri"/>
                <a:ea typeface="+mn-ea"/>
                <a:cs typeface="+mn-cs"/>
              </a:rPr>
              <a:t>The Political Economy of Regulation: Creating, Designing and Removing Regulatory Forms</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Columbia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Motta, M. (2004), </a:t>
            </a:r>
            <a:r>
              <a:rPr kumimoji="0" lang="en-US" sz="1200" i="1" u="none" strike="noStrike" kern="1200" cap="none" spc="0" normalizeH="0" baseline="0" noProof="0" dirty="0">
                <a:ln>
                  <a:noFill/>
                </a:ln>
                <a:solidFill>
                  <a:schemeClr val="bg1"/>
                </a:solidFill>
                <a:effectLst/>
                <a:uLnTx/>
                <a:uFillTx/>
                <a:latin typeface="Calibri"/>
                <a:ea typeface="+mn-ea"/>
                <a:cs typeface="+mn-cs"/>
              </a:rPr>
              <a:t>Competition Policy Theory and Practice</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Cambridge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Seim</a:t>
            </a:r>
            <a:r>
              <a:rPr kumimoji="0" lang="en-US" sz="1200" i="0" u="none" strike="noStrike" kern="1200" cap="none" spc="0" normalizeH="0" baseline="0" noProof="0" dirty="0">
                <a:ln>
                  <a:noFill/>
                </a:ln>
                <a:solidFill>
                  <a:schemeClr val="bg1"/>
                </a:solidFill>
                <a:effectLst/>
                <a:uLnTx/>
                <a:uFillTx/>
                <a:latin typeface="Calibri"/>
                <a:ea typeface="+mn-ea"/>
                <a:cs typeface="+mn-cs"/>
              </a:rPr>
              <a:t>, K e </a:t>
            </a:r>
            <a:r>
              <a:rPr kumimoji="0" lang="en-US" sz="1200" i="0" u="none" strike="noStrike" kern="1200" cap="none" spc="0" normalizeH="0" baseline="0" noProof="0" dirty="0" err="1">
                <a:ln>
                  <a:noFill/>
                </a:ln>
                <a:solidFill>
                  <a:schemeClr val="bg1"/>
                </a:solidFill>
                <a:effectLst/>
                <a:uLnTx/>
                <a:uFillTx/>
                <a:latin typeface="Calibri"/>
                <a:ea typeface="+mn-ea"/>
                <a:cs typeface="+mn-cs"/>
              </a:rPr>
              <a:t>Vitorino</a:t>
            </a:r>
            <a:r>
              <a:rPr kumimoji="0" lang="en-US" sz="1200" i="0" u="none" strike="noStrike" kern="1200" cap="none" spc="0" normalizeH="0" baseline="0" noProof="0" dirty="0">
                <a:ln>
                  <a:noFill/>
                </a:ln>
                <a:solidFill>
                  <a:schemeClr val="bg1"/>
                </a:solidFill>
                <a:effectLst/>
                <a:uLnTx/>
                <a:uFillTx/>
                <a:latin typeface="Calibri"/>
                <a:ea typeface="+mn-ea"/>
                <a:cs typeface="+mn-cs"/>
              </a:rPr>
              <a:t>, M. A. (2011) </a:t>
            </a:r>
            <a:r>
              <a:rPr kumimoji="0" lang="en-US" sz="1200" i="1" u="none" strike="noStrike" kern="1200" cap="none" spc="0" normalizeH="0" baseline="0" noProof="0" dirty="0">
                <a:ln>
                  <a:noFill/>
                </a:ln>
                <a:solidFill>
                  <a:schemeClr val="bg1"/>
                </a:solidFill>
                <a:effectLst/>
                <a:uLnTx/>
                <a:uFillTx/>
                <a:latin typeface="Calibri"/>
                <a:ea typeface="+mn-ea"/>
                <a:cs typeface="+mn-cs"/>
              </a:rPr>
              <a:t>Efficiency Gains from Removing Entry and Price Controls: Evidence from a Change in Regulation</a:t>
            </a:r>
            <a:r>
              <a:rPr kumimoji="0" lang="en-US" sz="1200" i="0" u="none" strike="noStrike" kern="1200" cap="none" spc="0" normalizeH="0" baseline="0" noProof="0" dirty="0">
                <a:ln>
                  <a:noFill/>
                </a:ln>
                <a:solidFill>
                  <a:schemeClr val="bg1"/>
                </a:solidFill>
                <a:effectLst/>
                <a:uLnTx/>
                <a:uFillTx/>
                <a:latin typeface="Calibri"/>
                <a:ea typeface="+mn-ea"/>
                <a:cs typeface="+mn-cs"/>
              </a:rPr>
              <a:t>, Preliminary &amp; Incomplete report, </a:t>
            </a:r>
            <a:r>
              <a:rPr kumimoji="0" lang="en-US" sz="1200" i="0" u="none" strike="noStrike" kern="1200" cap="none" spc="0" normalizeH="0" baseline="0" noProof="0" dirty="0" err="1">
                <a:ln>
                  <a:noFill/>
                </a:ln>
                <a:solidFill>
                  <a:schemeClr val="bg1"/>
                </a:solidFill>
                <a:effectLst/>
                <a:uLnTx/>
                <a:uFillTx/>
                <a:latin typeface="Calibri"/>
                <a:ea typeface="+mn-ea"/>
                <a:cs typeface="+mn-cs"/>
              </a:rPr>
              <a:t>disponível</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em</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sng" strike="noStrike" kern="1200" cap="none" spc="0" normalizeH="0" baseline="0" noProof="0" dirty="0">
                <a:ln>
                  <a:noFill/>
                </a:ln>
                <a:solidFill>
                  <a:schemeClr val="bg1"/>
                </a:solidFill>
                <a:effectLst/>
                <a:uLnTx/>
                <a:uFillTx/>
                <a:latin typeface="Calibri"/>
                <a:ea typeface="+mn-ea"/>
                <a:cs typeface="+mn-cs"/>
                <a:hlinkClick r:id="rId6"/>
              </a:rPr>
              <a:t>http://marketing.wharton.upenn.edu/people/faculty.cfm?id=342#cr</a:t>
            </a:r>
            <a:r>
              <a:rPr kumimoji="0" lang="en-US" sz="1200" i="0" u="none" strike="noStrike" kern="1200" cap="none" spc="0" normalizeH="0" baseline="0" noProof="0" dirty="0">
                <a:ln>
                  <a:noFill/>
                </a:ln>
                <a:solidFill>
                  <a:schemeClr val="bg1"/>
                </a:solidFill>
                <a:effectLst/>
                <a:uLnTx/>
                <a:uFillTx/>
                <a:latin typeface="Calibri"/>
                <a:ea typeface="+mn-ea"/>
                <a:cs typeface="+mn-cs"/>
              </a:rPr>
              <a:t>;</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Feintuck</a:t>
            </a:r>
            <a:r>
              <a:rPr kumimoji="0" lang="en-US" sz="1200" i="0" u="none" strike="noStrike" kern="1200" cap="none" spc="0" normalizeH="0" baseline="0" noProof="0" dirty="0">
                <a:ln>
                  <a:noFill/>
                </a:ln>
                <a:solidFill>
                  <a:schemeClr val="bg1"/>
                </a:solidFill>
                <a:effectLst/>
                <a:uLnTx/>
                <a:uFillTx/>
                <a:latin typeface="Calibri"/>
                <a:ea typeface="+mn-ea"/>
                <a:cs typeface="+mn-cs"/>
              </a:rPr>
              <a:t>, M. (2004) </a:t>
            </a:r>
            <a:r>
              <a:rPr kumimoji="0" lang="en-US" sz="1200" i="1" u="none" strike="noStrike" kern="1200" cap="none" spc="0" normalizeH="0" baseline="0" noProof="0" dirty="0">
                <a:ln>
                  <a:noFill/>
                </a:ln>
                <a:solidFill>
                  <a:schemeClr val="bg1"/>
                </a:solidFill>
                <a:effectLst/>
                <a:uLnTx/>
                <a:uFillTx/>
                <a:latin typeface="Calibri"/>
                <a:ea typeface="+mn-ea"/>
                <a:cs typeface="+mn-cs"/>
              </a:rPr>
              <a:t>The Public Interest in Regulation</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Oxford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The Politics of Regulation, Institutions and Regulatory Reforms for the Age of Governance (2004), </a:t>
            </a:r>
            <a:r>
              <a:rPr kumimoji="0" lang="en-US" sz="1200" i="0" u="none" strike="noStrike" kern="1200" cap="none" spc="0" normalizeH="0" baseline="0" noProof="0" dirty="0" err="1">
                <a:ln>
                  <a:noFill/>
                </a:ln>
                <a:solidFill>
                  <a:schemeClr val="bg1"/>
                </a:solidFill>
                <a:effectLst/>
                <a:uLnTx/>
                <a:uFillTx/>
                <a:latin typeface="Calibri"/>
                <a:ea typeface="+mn-ea"/>
                <a:cs typeface="+mn-cs"/>
              </a:rPr>
              <a:t>Editado</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por</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Jordana</a:t>
            </a:r>
            <a:r>
              <a:rPr kumimoji="0" lang="en-US" sz="1200" i="0" u="none" strike="noStrike" kern="1200" cap="none" spc="0" normalizeH="0" baseline="0" noProof="0" dirty="0">
                <a:ln>
                  <a:noFill/>
                </a:ln>
                <a:solidFill>
                  <a:schemeClr val="bg1"/>
                </a:solidFill>
                <a:effectLst/>
                <a:uLnTx/>
                <a:uFillTx/>
                <a:latin typeface="Calibri"/>
                <a:ea typeface="+mn-ea"/>
                <a:cs typeface="+mn-cs"/>
              </a:rPr>
              <a:t> J. e Levi-</a:t>
            </a:r>
            <a:r>
              <a:rPr kumimoji="0" lang="en-US" sz="1200" i="0" u="none" strike="noStrike" kern="1200" cap="none" spc="0" normalizeH="0" baseline="0" noProof="0" dirty="0" err="1">
                <a:ln>
                  <a:noFill/>
                </a:ln>
                <a:solidFill>
                  <a:schemeClr val="bg1"/>
                </a:solidFill>
                <a:effectLst/>
                <a:uLnTx/>
                <a:uFillTx/>
                <a:latin typeface="Calibri"/>
                <a:ea typeface="+mn-ea"/>
                <a:cs typeface="+mn-cs"/>
              </a:rPr>
              <a:t>Faur</a:t>
            </a:r>
            <a:r>
              <a:rPr kumimoji="0" lang="en-US" sz="1200" i="0" u="none" strike="noStrike" kern="1200" cap="none" spc="0" normalizeH="0" baseline="0" noProof="0" dirty="0">
                <a:ln>
                  <a:noFill/>
                </a:ln>
                <a:solidFill>
                  <a:schemeClr val="bg1"/>
                </a:solidFill>
                <a:effectLst/>
                <a:uLnTx/>
                <a:uFillTx/>
                <a:latin typeface="Calibri"/>
                <a:ea typeface="+mn-ea"/>
                <a:cs typeface="+mn-cs"/>
              </a:rPr>
              <a:t>, D., The CRC Series on Competition, Regulation and Development, Cheltenham, </a:t>
            </a:r>
            <a:r>
              <a:rPr kumimoji="0" lang="en-US" sz="1200" i="0" u="none" strike="noStrike" kern="1200" cap="none" spc="0" normalizeH="0" baseline="0" noProof="0" dirty="0" err="1">
                <a:ln>
                  <a:noFill/>
                </a:ln>
                <a:solidFill>
                  <a:schemeClr val="bg1"/>
                </a:solidFill>
                <a:effectLst/>
                <a:uLnTx/>
                <a:uFillTx/>
                <a:latin typeface="Calibri"/>
                <a:ea typeface="+mn-ea"/>
                <a:cs typeface="+mn-cs"/>
              </a:rPr>
              <a:t>Reino</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Unido</a:t>
            </a:r>
            <a:r>
              <a:rPr kumimoji="0" lang="en-US" sz="1200" i="0" u="none" strike="noStrike" kern="1200" cap="none" spc="0" normalizeH="0" baseline="0" noProof="0" dirty="0">
                <a:ln>
                  <a:noFill/>
                </a:ln>
                <a:solidFill>
                  <a:schemeClr val="bg1"/>
                </a:solidFill>
                <a:effectLst/>
                <a:uLnTx/>
                <a:uFillTx/>
                <a:latin typeface="Calibri"/>
                <a:ea typeface="+mn-ea"/>
                <a:cs typeface="+mn-cs"/>
              </a:rPr>
              <a:t> e Northampton, </a:t>
            </a:r>
            <a:r>
              <a:rPr kumimoji="0" lang="en-US" sz="1200" i="0" u="none" strike="noStrike" kern="1200" cap="none" spc="0" normalizeH="0" baseline="0" noProof="0" dirty="0" err="1">
                <a:ln>
                  <a:noFill/>
                </a:ln>
                <a:solidFill>
                  <a:schemeClr val="bg1"/>
                </a:solidFill>
                <a:effectLst/>
                <a:uLnTx/>
                <a:uFillTx/>
                <a:latin typeface="Calibri"/>
                <a:ea typeface="+mn-ea"/>
                <a:cs typeface="+mn-cs"/>
              </a:rPr>
              <a:t>Estados</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Unidos</a:t>
            </a:r>
            <a:r>
              <a:rPr kumimoji="0" lang="en-US" sz="1200" i="0" u="none" strike="noStrike" kern="1200" cap="none" spc="0" normalizeH="0" baseline="0" noProof="0" dirty="0">
                <a:ln>
                  <a:noFill/>
                </a:ln>
                <a:solidFill>
                  <a:schemeClr val="bg1"/>
                </a:solidFill>
                <a:effectLst/>
                <a:uLnTx/>
                <a:uFillTx/>
                <a:latin typeface="Calibri"/>
                <a:ea typeface="+mn-ea"/>
                <a:cs typeface="+mn-cs"/>
              </a:rPr>
              <a:t>, Eduard Elgar Ed..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Política de Concorrência da Comunidade Europeia, XXIX Relatório sobre a Política de Concorrência Comissão Europeia (2000), Direcção-Geral da Concorrência</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2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759608" y="1740333"/>
            <a:ext cx="7531240" cy="2677656"/>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Continuação da análise das entidades reguladoras em Portugal</a:t>
            </a:r>
          </a:p>
          <a:p>
            <a:endParaRPr lang="pt-PT" sz="2800" dirty="0">
              <a:solidFill>
                <a:srgbClr val="022344"/>
              </a:solidFill>
              <a:latin typeface="Georgia" panose="02040502050405020303" pitchFamily="18" charset="0"/>
              <a:ea typeface="+mj-ea"/>
              <a:cs typeface="+mj-cs"/>
            </a:endParaRPr>
          </a:p>
          <a:p>
            <a:r>
              <a:rPr lang="pt-PT" sz="2800" dirty="0">
                <a:solidFill>
                  <a:srgbClr val="022344"/>
                </a:solidFill>
                <a:latin typeface="Georgia" panose="02040502050405020303" pitchFamily="18" charset="0"/>
                <a:ea typeface="+mj-ea"/>
                <a:cs typeface="+mj-cs"/>
              </a:rPr>
              <a:t>Breve explicação sobre o procedimento administrativo e contraordenacional</a:t>
            </a:r>
          </a:p>
          <a:p>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2E4DD333-397D-0F8D-AFCF-09BF65817D73}"/>
              </a:ext>
            </a:extLst>
          </p:cNvPr>
          <p:cNvSpPr/>
          <p:nvPr/>
        </p:nvSpPr>
        <p:spPr>
          <a:xfrm>
            <a:off x="491705" y="382145"/>
            <a:ext cx="459452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Entidades administrativas independentes</a:t>
            </a:r>
          </a:p>
        </p:txBody>
      </p:sp>
      <p:sp>
        <p:nvSpPr>
          <p:cNvPr id="5" name="CaixaDeTexto 4">
            <a:extLst>
              <a:ext uri="{FF2B5EF4-FFF2-40B4-BE49-F238E27FC236}">
                <a16:creationId xmlns:a16="http://schemas.microsoft.com/office/drawing/2014/main" id="{465B61A1-3B70-C9D4-FCBA-17FCBDE5FE96}"/>
              </a:ext>
            </a:extLst>
          </p:cNvPr>
          <p:cNvSpPr txBox="1"/>
          <p:nvPr/>
        </p:nvSpPr>
        <p:spPr>
          <a:xfrm>
            <a:off x="215659" y="874975"/>
            <a:ext cx="8384875" cy="3323987"/>
          </a:xfrm>
          <a:prstGeom prst="rect">
            <a:avLst/>
          </a:prstGeom>
          <a:noFill/>
        </p:spPr>
        <p:txBody>
          <a:bodyPr wrap="square">
            <a:spAutoFit/>
          </a:bodyPr>
          <a:lstStyle/>
          <a:p>
            <a:r>
              <a:rPr lang="pt-PT" dirty="0"/>
              <a:t>As entidades administrativas independentes são </a:t>
            </a:r>
            <a:r>
              <a:rPr lang="pt-PT" b="1" dirty="0"/>
              <a:t>autoridades públicas </a:t>
            </a:r>
            <a:r>
              <a:rPr lang="pt-PT" dirty="0"/>
              <a:t>criadas pela </a:t>
            </a:r>
            <a:r>
              <a:rPr lang="pt-PT" b="1" dirty="0"/>
              <a:t>Constituição</a:t>
            </a:r>
            <a:r>
              <a:rPr lang="pt-PT" dirty="0"/>
              <a:t> ou pela </a:t>
            </a:r>
            <a:r>
              <a:rPr lang="pt-PT" b="1" dirty="0"/>
              <a:t>lei</a:t>
            </a:r>
            <a:r>
              <a:rPr lang="pt-PT" dirty="0"/>
              <a:t>, às quais se comete o </a:t>
            </a:r>
            <a:r>
              <a:rPr lang="pt-PT" b="1" dirty="0"/>
              <a:t>exercício da função administrativa</a:t>
            </a:r>
            <a:r>
              <a:rPr lang="pt-PT" dirty="0"/>
              <a:t>, </a:t>
            </a:r>
            <a:r>
              <a:rPr lang="pt-PT" b="1" dirty="0"/>
              <a:t>sem</a:t>
            </a:r>
            <a:r>
              <a:rPr lang="pt-PT" dirty="0"/>
              <a:t> que se encontrem sujeitas a </a:t>
            </a:r>
            <a:r>
              <a:rPr lang="pt-PT" b="1" dirty="0"/>
              <a:t>vínculos de subordinação a qualquer órgão público ou interesse corporativo</a:t>
            </a:r>
            <a:r>
              <a:rPr lang="pt-PT" dirty="0"/>
              <a:t>, gozando os </a:t>
            </a:r>
            <a:r>
              <a:rPr lang="pt-PT" b="1" dirty="0"/>
              <a:t>titulares dos órgãos de direção </a:t>
            </a:r>
            <a:r>
              <a:rPr lang="pt-PT" dirty="0"/>
              <a:t>dessas entidades de </a:t>
            </a:r>
            <a:r>
              <a:rPr lang="pt-PT" b="1" dirty="0"/>
              <a:t>especiais garantias </a:t>
            </a:r>
            <a:r>
              <a:rPr lang="pt-PT" dirty="0"/>
              <a:t>em termos de:</a:t>
            </a:r>
          </a:p>
          <a:p>
            <a:pPr algn="ctr"/>
            <a:r>
              <a:rPr lang="pt-PT" sz="2800" dirty="0"/>
              <a:t>Irresponsabilidade</a:t>
            </a:r>
          </a:p>
          <a:p>
            <a:pPr algn="ctr"/>
            <a:r>
              <a:rPr lang="pt-PT" sz="2800" dirty="0"/>
              <a:t>Inamovibilidade</a:t>
            </a:r>
          </a:p>
          <a:p>
            <a:pPr algn="ctr"/>
            <a:r>
              <a:rPr lang="pt-PT" sz="2800" dirty="0"/>
              <a:t>Ausência de vínculos de sujeição institucional</a:t>
            </a:r>
          </a:p>
          <a:p>
            <a:endParaRPr lang="pt-PT" dirty="0"/>
          </a:p>
          <a:p>
            <a:r>
              <a:rPr lang="pt-PT" dirty="0"/>
              <a:t>de forma a poderem exercer </a:t>
            </a:r>
            <a:r>
              <a:rPr lang="pt-PT" b="1" dirty="0"/>
              <a:t>sem dependências </a:t>
            </a:r>
            <a:r>
              <a:rPr lang="pt-PT" dirty="0"/>
              <a:t>as suas competências.</a:t>
            </a:r>
          </a:p>
        </p:txBody>
      </p:sp>
      <p:sp>
        <p:nvSpPr>
          <p:cNvPr id="7" name="CaixaDeTexto 6">
            <a:extLst>
              <a:ext uri="{FF2B5EF4-FFF2-40B4-BE49-F238E27FC236}">
                <a16:creationId xmlns:a16="http://schemas.microsoft.com/office/drawing/2014/main" id="{F0078353-562E-7B64-9451-0CFC9D8790B7}"/>
              </a:ext>
            </a:extLst>
          </p:cNvPr>
          <p:cNvSpPr txBox="1"/>
          <p:nvPr/>
        </p:nvSpPr>
        <p:spPr>
          <a:xfrm>
            <a:off x="215659" y="6142461"/>
            <a:ext cx="6482752" cy="461665"/>
          </a:xfrm>
          <a:prstGeom prst="rect">
            <a:avLst/>
          </a:prstGeom>
          <a:noFill/>
        </p:spPr>
        <p:txBody>
          <a:bodyPr wrap="square">
            <a:spAutoFit/>
          </a:bodyPr>
          <a:lstStyle/>
          <a:p>
            <a:r>
              <a:rPr lang="pt-PT" sz="1200" dirty="0"/>
              <a:t>n.º 3 do art.º 267.º da Constituição prescreve que a lei pode criar entidades administrativas independentes, que podem ser órgãos públicos ou pessoas coletivas públicas</a:t>
            </a:r>
          </a:p>
        </p:txBody>
      </p:sp>
      <p:sp>
        <p:nvSpPr>
          <p:cNvPr id="9" name="CaixaDeTexto 8">
            <a:extLst>
              <a:ext uri="{FF2B5EF4-FFF2-40B4-BE49-F238E27FC236}">
                <a16:creationId xmlns:a16="http://schemas.microsoft.com/office/drawing/2014/main" id="{FC6B662D-C703-2F2E-B730-B797CC43AADE}"/>
              </a:ext>
            </a:extLst>
          </p:cNvPr>
          <p:cNvSpPr txBox="1"/>
          <p:nvPr/>
        </p:nvSpPr>
        <p:spPr>
          <a:xfrm>
            <a:off x="215659" y="4198962"/>
            <a:ext cx="8824824" cy="1754326"/>
          </a:xfrm>
          <a:prstGeom prst="rect">
            <a:avLst/>
          </a:prstGeom>
          <a:noFill/>
        </p:spPr>
        <p:txBody>
          <a:bodyPr wrap="square">
            <a:spAutoFit/>
          </a:bodyPr>
          <a:lstStyle/>
          <a:p>
            <a:r>
              <a:rPr lang="pt-PT" dirty="0"/>
              <a:t>Estão sujeitas a diversas </a:t>
            </a:r>
            <a:r>
              <a:rPr lang="pt-PT" b="1" dirty="0"/>
              <a:t>formas de tutela </a:t>
            </a:r>
            <a:r>
              <a:rPr lang="pt-PT" dirty="0"/>
              <a:t>e cujos </a:t>
            </a:r>
            <a:r>
              <a:rPr lang="pt-PT" b="1" dirty="0"/>
              <a:t>membros dos órgãos de direção são nomeados pelo Governo e podem ser destituídos em caso de falta grave</a:t>
            </a:r>
            <a:r>
              <a:rPr lang="pt-PT" dirty="0"/>
              <a:t>.</a:t>
            </a:r>
          </a:p>
          <a:p>
            <a:endParaRPr lang="pt-PT" dirty="0"/>
          </a:p>
          <a:p>
            <a:r>
              <a:rPr lang="pt-PT" dirty="0"/>
              <a:t>As normas e os atos administrativos aprovados pelas entidades independentes podem ser </a:t>
            </a:r>
            <a:r>
              <a:rPr lang="pt-PT" b="1" dirty="0"/>
              <a:t>impugnados contenciosamente junto da jurisdição administrativa</a:t>
            </a:r>
            <a:r>
              <a:rPr lang="pt-PT" dirty="0"/>
              <a:t> e, no primeiro caso, também junto do Tribunal Constitucional</a:t>
            </a:r>
          </a:p>
        </p:txBody>
      </p:sp>
    </p:spTree>
    <p:extLst>
      <p:ext uri="{BB962C8B-B14F-4D97-AF65-F5344CB8AC3E}">
        <p14:creationId xmlns:p14="http://schemas.microsoft.com/office/powerpoint/2010/main" val="188448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620C982-7B6F-96D0-2A88-3654FB8B55D5}"/>
              </a:ext>
            </a:extLst>
          </p:cNvPr>
          <p:cNvSpPr txBox="1"/>
          <p:nvPr/>
        </p:nvSpPr>
        <p:spPr>
          <a:xfrm>
            <a:off x="383875" y="259594"/>
            <a:ext cx="4572000" cy="400110"/>
          </a:xfrm>
          <a:prstGeom prst="rect">
            <a:avLst/>
          </a:prstGeom>
          <a:noFill/>
        </p:spPr>
        <p:txBody>
          <a:bodyPr wrap="square">
            <a:spAutoFit/>
          </a:bodyPr>
          <a:lstStyle/>
          <a:p>
            <a:r>
              <a:rPr lang="pt-PT" sz="2000" b="1" kern="0" dirty="0">
                <a:solidFill>
                  <a:srgbClr val="1F497D"/>
                </a:solidFill>
                <a:latin typeface="Calibri" panose="020F0502020204030204"/>
              </a:rPr>
              <a:t>2 tipos de entidades independentes:</a:t>
            </a:r>
          </a:p>
        </p:txBody>
      </p:sp>
      <p:sp>
        <p:nvSpPr>
          <p:cNvPr id="8" name="CaixaDeTexto 7">
            <a:extLst>
              <a:ext uri="{FF2B5EF4-FFF2-40B4-BE49-F238E27FC236}">
                <a16:creationId xmlns:a16="http://schemas.microsoft.com/office/drawing/2014/main" id="{C4123394-7CE0-3771-0996-43583DCCCB61}"/>
              </a:ext>
            </a:extLst>
          </p:cNvPr>
          <p:cNvSpPr txBox="1"/>
          <p:nvPr/>
        </p:nvSpPr>
        <p:spPr>
          <a:xfrm>
            <a:off x="297611" y="659704"/>
            <a:ext cx="5059393" cy="1384995"/>
          </a:xfrm>
          <a:prstGeom prst="rect">
            <a:avLst/>
          </a:prstGeom>
          <a:noFill/>
        </p:spPr>
        <p:txBody>
          <a:bodyPr wrap="square">
            <a:spAutoFit/>
          </a:bodyPr>
          <a:lstStyle/>
          <a:p>
            <a:r>
              <a:rPr lang="pt-PT" sz="1400" dirty="0"/>
              <a:t>As criadas pela </a:t>
            </a:r>
            <a:r>
              <a:rPr lang="pt-PT" sz="1400" b="1" dirty="0"/>
              <a:t>Constituição</a:t>
            </a:r>
          </a:p>
          <a:p>
            <a:pPr marL="1200150" lvl="2" indent="-285750">
              <a:buFont typeface="Arial" panose="020B0604020202020204" pitchFamily="34" charset="0"/>
              <a:buChar char="•"/>
            </a:pPr>
            <a:r>
              <a:rPr lang="pt-PT" sz="1400" dirty="0"/>
              <a:t>Entidade Reguladora da Comunicação Social</a:t>
            </a:r>
          </a:p>
          <a:p>
            <a:pPr marL="1200150" lvl="2" indent="-285750">
              <a:buFont typeface="Arial" panose="020B0604020202020204" pitchFamily="34" charset="0"/>
              <a:buChar char="•"/>
            </a:pPr>
            <a:r>
              <a:rPr lang="pt-PT" sz="1400" dirty="0"/>
              <a:t>Conselho Superior da Magistratura</a:t>
            </a:r>
          </a:p>
          <a:p>
            <a:pPr marL="1200150" lvl="2" indent="-285750">
              <a:buFont typeface="Arial" panose="020B0604020202020204" pitchFamily="34" charset="0"/>
              <a:buChar char="•"/>
            </a:pPr>
            <a:r>
              <a:rPr lang="pt-PT" sz="1400" dirty="0"/>
              <a:t>Provedor de Justiça </a:t>
            </a:r>
          </a:p>
          <a:p>
            <a:pPr marL="1200150" lvl="2" indent="-285750">
              <a:buFont typeface="Arial" panose="020B0604020202020204" pitchFamily="34" charset="0"/>
              <a:buChar char="•"/>
            </a:pPr>
            <a:r>
              <a:rPr lang="pt-PT" sz="1400" dirty="0"/>
              <a:t>Conselho Económico-Social </a:t>
            </a:r>
          </a:p>
          <a:p>
            <a:endParaRPr lang="pt-PT" sz="1400" dirty="0"/>
          </a:p>
        </p:txBody>
      </p:sp>
      <p:sp>
        <p:nvSpPr>
          <p:cNvPr id="12" name="CaixaDeTexto 11">
            <a:extLst>
              <a:ext uri="{FF2B5EF4-FFF2-40B4-BE49-F238E27FC236}">
                <a16:creationId xmlns:a16="http://schemas.microsoft.com/office/drawing/2014/main" id="{D825F53E-BA2B-84F8-7109-E25460BF6566}"/>
              </a:ext>
            </a:extLst>
          </p:cNvPr>
          <p:cNvSpPr txBox="1"/>
          <p:nvPr/>
        </p:nvSpPr>
        <p:spPr>
          <a:xfrm>
            <a:off x="297611" y="2371072"/>
            <a:ext cx="4572000" cy="3539430"/>
          </a:xfrm>
          <a:prstGeom prst="rect">
            <a:avLst/>
          </a:prstGeom>
          <a:noFill/>
        </p:spPr>
        <p:txBody>
          <a:bodyPr wrap="square">
            <a:spAutoFit/>
          </a:bodyPr>
          <a:lstStyle/>
          <a:p>
            <a:r>
              <a:rPr lang="pt-PT" sz="1400" dirty="0"/>
              <a:t>As criadas por </a:t>
            </a:r>
            <a:r>
              <a:rPr lang="pt-PT" sz="1400" b="1" dirty="0"/>
              <a:t>lei</a:t>
            </a:r>
            <a:r>
              <a:rPr lang="pt-PT" sz="1400" dirty="0"/>
              <a:t>, com ou sem credenciação constitucional específica</a:t>
            </a:r>
          </a:p>
          <a:p>
            <a:endParaRPr lang="pt-PT" sz="1400" dirty="0"/>
          </a:p>
          <a:p>
            <a:pPr marL="742950" lvl="1" indent="-285750">
              <a:buFont typeface="Arial" panose="020B0604020202020204" pitchFamily="34" charset="0"/>
              <a:buChar char="•"/>
            </a:pPr>
            <a:r>
              <a:rPr lang="pt-PT" sz="1400" dirty="0"/>
              <a:t>Conselhos Superiores dos Tribunais Administrativos e fiscais e do Ministério Público</a:t>
            </a:r>
          </a:p>
          <a:p>
            <a:pPr marL="742950" lvl="1" indent="-285750">
              <a:buFont typeface="Arial" panose="020B0604020202020204" pitchFamily="34" charset="0"/>
              <a:buChar char="•"/>
            </a:pPr>
            <a:r>
              <a:rPr lang="pt-PT" sz="1400" dirty="0"/>
              <a:t>Comissão Nacional de Eleições</a:t>
            </a:r>
          </a:p>
          <a:p>
            <a:pPr marL="742950" lvl="1" indent="-285750">
              <a:buFont typeface="Arial" panose="020B0604020202020204" pitchFamily="34" charset="0"/>
              <a:buChar char="•"/>
            </a:pPr>
            <a:r>
              <a:rPr lang="pt-PT" sz="1400" dirty="0"/>
              <a:t>Comissão Nacional de Objeção de Consciência</a:t>
            </a:r>
          </a:p>
          <a:p>
            <a:pPr marL="742950" lvl="1" indent="-285750">
              <a:buFont typeface="Arial" panose="020B0604020202020204" pitchFamily="34" charset="0"/>
              <a:buChar char="•"/>
            </a:pPr>
            <a:r>
              <a:rPr lang="pt-PT" sz="1400" dirty="0"/>
              <a:t>Conselho de Ética para as Ciências da Vida</a:t>
            </a:r>
          </a:p>
          <a:p>
            <a:pPr marL="742950" lvl="1" indent="-285750">
              <a:buFont typeface="Arial" panose="020B0604020202020204" pitchFamily="34" charset="0"/>
              <a:buChar char="•"/>
            </a:pPr>
            <a:r>
              <a:rPr lang="pt-PT" sz="1400" dirty="0"/>
              <a:t>Comissão para a Fiscalização do Segredo de Estado</a:t>
            </a:r>
          </a:p>
          <a:p>
            <a:pPr marL="742950" lvl="1" indent="-285750">
              <a:buFont typeface="Arial" panose="020B0604020202020204" pitchFamily="34" charset="0"/>
              <a:buChar char="•"/>
            </a:pPr>
            <a:r>
              <a:rPr lang="pt-PT" sz="1400" dirty="0"/>
              <a:t>Conselho de Fiscalização dos Serviços de Informação e Segurança</a:t>
            </a:r>
          </a:p>
          <a:p>
            <a:pPr marL="742950" lvl="1" indent="-285750">
              <a:buFont typeface="Arial" panose="020B0604020202020204" pitchFamily="34" charset="0"/>
              <a:buChar char="•"/>
            </a:pPr>
            <a:r>
              <a:rPr lang="pt-PT" sz="1400" dirty="0"/>
              <a:t>Comissão Nacional de Proteção de Dados</a:t>
            </a:r>
          </a:p>
          <a:p>
            <a:pPr marL="742950" lvl="1" indent="-285750">
              <a:buFont typeface="Arial" panose="020B0604020202020204" pitchFamily="34" charset="0"/>
              <a:buChar char="•"/>
            </a:pPr>
            <a:r>
              <a:rPr lang="pt-PT" sz="1400" dirty="0"/>
              <a:t>Comissão de Acesso a Documentos Administrativos</a:t>
            </a:r>
          </a:p>
          <a:p>
            <a:pPr marL="742950" lvl="1" indent="-285750">
              <a:buFont typeface="Arial" panose="020B0604020202020204" pitchFamily="34" charset="0"/>
              <a:buChar char="•"/>
            </a:pPr>
            <a:r>
              <a:rPr lang="pt-PT" sz="1400" b="1" dirty="0"/>
              <a:t>Entidades reguladoras da Economia</a:t>
            </a:r>
            <a:endParaRPr lang="pt-PT" sz="1400" dirty="0"/>
          </a:p>
        </p:txBody>
      </p:sp>
      <p:sp>
        <p:nvSpPr>
          <p:cNvPr id="14" name="CaixaDeTexto 13">
            <a:extLst>
              <a:ext uri="{FF2B5EF4-FFF2-40B4-BE49-F238E27FC236}">
                <a16:creationId xmlns:a16="http://schemas.microsoft.com/office/drawing/2014/main" id="{3DD4920C-B978-9945-F222-C9EB91AD1896}"/>
              </a:ext>
            </a:extLst>
          </p:cNvPr>
          <p:cNvSpPr txBox="1"/>
          <p:nvPr/>
        </p:nvSpPr>
        <p:spPr>
          <a:xfrm>
            <a:off x="5171536" y="3637811"/>
            <a:ext cx="3480758" cy="2031325"/>
          </a:xfrm>
          <a:prstGeom prst="rect">
            <a:avLst/>
          </a:prstGeom>
          <a:noFill/>
          <a:ln>
            <a:solidFill>
              <a:schemeClr val="accent1"/>
            </a:solidFill>
          </a:ln>
        </p:spPr>
        <p:txBody>
          <a:bodyPr wrap="square">
            <a:spAutoFit/>
          </a:bodyPr>
          <a:lstStyle/>
          <a:p>
            <a:r>
              <a:rPr lang="pt-PT" sz="1400" b="1" dirty="0"/>
              <a:t>Entidades reguladoras da economia </a:t>
            </a:r>
            <a:r>
              <a:rPr lang="pt-PT" sz="1400" dirty="0"/>
              <a:t>- regime jurídico consta da Lei Quadro n.º 67/2013, de 28 de agosto</a:t>
            </a:r>
          </a:p>
          <a:p>
            <a:r>
              <a:rPr lang="pt-PT" sz="1400" dirty="0" err="1"/>
              <a:t>Exs</a:t>
            </a:r>
            <a:r>
              <a:rPr lang="pt-PT" sz="1400" dirty="0"/>
              <a:t>:</a:t>
            </a:r>
          </a:p>
          <a:p>
            <a:r>
              <a:rPr lang="pt-PT" sz="1400" dirty="0"/>
              <a:t>Instituto de Comunicações de Portugal</a:t>
            </a:r>
          </a:p>
          <a:p>
            <a:r>
              <a:rPr lang="pt-PT" sz="1400" dirty="0"/>
              <a:t>Banco de Portugal</a:t>
            </a:r>
          </a:p>
          <a:p>
            <a:r>
              <a:rPr lang="pt-PT" sz="1400" dirty="0"/>
              <a:t>Instituto de Seguros de Portugal</a:t>
            </a:r>
          </a:p>
          <a:p>
            <a:r>
              <a:rPr lang="pt-PT" sz="1400" dirty="0"/>
              <a:t>Autoridade da Concorrência </a:t>
            </a:r>
          </a:p>
          <a:p>
            <a:r>
              <a:rPr lang="pt-PT" sz="1400" dirty="0"/>
              <a:t>Comissão do Mercado de Valores Mobiliários</a:t>
            </a:r>
          </a:p>
        </p:txBody>
      </p:sp>
      <p:pic>
        <p:nvPicPr>
          <p:cNvPr id="15" name="Imagem 14">
            <a:extLst>
              <a:ext uri="{FF2B5EF4-FFF2-40B4-BE49-F238E27FC236}">
                <a16:creationId xmlns:a16="http://schemas.microsoft.com/office/drawing/2014/main" id="{F560DAB3-A813-EA6D-0DE2-2FC3F790BBC2}"/>
              </a:ext>
            </a:extLst>
          </p:cNvPr>
          <p:cNvPicPr>
            <a:picLocks noChangeAspect="1"/>
          </p:cNvPicPr>
          <p:nvPr/>
        </p:nvPicPr>
        <p:blipFill>
          <a:blip r:embed="rId3"/>
          <a:stretch>
            <a:fillRect/>
          </a:stretch>
        </p:blipFill>
        <p:spPr>
          <a:xfrm>
            <a:off x="5512099" y="659704"/>
            <a:ext cx="3045304" cy="1151375"/>
          </a:xfrm>
          <a:prstGeom prst="rect">
            <a:avLst/>
          </a:prstGeom>
        </p:spPr>
      </p:pic>
    </p:spTree>
    <p:extLst>
      <p:ext uri="{BB962C8B-B14F-4D97-AF65-F5344CB8AC3E}">
        <p14:creationId xmlns:p14="http://schemas.microsoft.com/office/powerpoint/2010/main" val="304171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41A95B25-830A-7B6B-691E-DF1E420BAFC9}"/>
              </a:ext>
            </a:extLst>
          </p:cNvPr>
          <p:cNvSpPr txBox="1"/>
          <p:nvPr/>
        </p:nvSpPr>
        <p:spPr>
          <a:xfrm>
            <a:off x="308393" y="1055175"/>
            <a:ext cx="8257637" cy="4893647"/>
          </a:xfrm>
          <a:prstGeom prst="rect">
            <a:avLst/>
          </a:prstGeom>
          <a:noFill/>
        </p:spPr>
        <p:txBody>
          <a:bodyPr wrap="square">
            <a:spAutoFit/>
          </a:bodyPr>
          <a:lstStyle/>
          <a:p>
            <a:pPr>
              <a:spcBef>
                <a:spcPts val="600"/>
              </a:spcBef>
              <a:spcAft>
                <a:spcPts val="600"/>
              </a:spcAft>
            </a:pPr>
            <a:r>
              <a:rPr lang="pt-PT" dirty="0"/>
              <a:t>Administração “separada” ou quarto setor da Administração Pública</a:t>
            </a:r>
          </a:p>
          <a:p>
            <a:pPr>
              <a:spcBef>
                <a:spcPts val="600"/>
              </a:spcBef>
              <a:spcAft>
                <a:spcPts val="600"/>
              </a:spcAft>
            </a:pPr>
            <a:r>
              <a:rPr lang="pt-PT" dirty="0"/>
              <a:t>Natureza pública e desenvolvimento de atividades públicas, predominantemente administrativas</a:t>
            </a:r>
          </a:p>
          <a:p>
            <a:pPr>
              <a:spcBef>
                <a:spcPts val="600"/>
              </a:spcBef>
              <a:spcAft>
                <a:spcPts val="600"/>
              </a:spcAft>
            </a:pPr>
            <a:r>
              <a:rPr lang="pt-PT" dirty="0"/>
              <a:t>Ausência de sujeição a vínculos de subordinação política, de hierarquia ou de superintendência relativamente a outros órgãos públicos nacionais (podendo, ainda assim, as entidades estar sujeitas a uma tutela de legalidade) </a:t>
            </a:r>
          </a:p>
          <a:p>
            <a:pPr>
              <a:spcBef>
                <a:spcPts val="600"/>
              </a:spcBef>
              <a:spcAft>
                <a:spcPts val="600"/>
              </a:spcAft>
            </a:pPr>
            <a:r>
              <a:rPr lang="pt-PT" dirty="0"/>
              <a:t>Existência de garantias de inamovibilidade e irresponsabilidade para os titulares de órgãos de direção e severo regime de incompatibilidades (admitindo-se a destituição excecional dos mesmos titulares, por faltas graves) </a:t>
            </a:r>
          </a:p>
          <a:p>
            <a:pPr>
              <a:spcBef>
                <a:spcPts val="600"/>
              </a:spcBef>
              <a:spcAft>
                <a:spcPts val="600"/>
              </a:spcAft>
            </a:pPr>
            <a:r>
              <a:rPr lang="pt-PT" dirty="0"/>
              <a:t>Designação dos titulares, por regra, através de processos especiais, nos quais se garanta um assentimento alargado ou a intervenção de diversos órgãos;</a:t>
            </a:r>
          </a:p>
          <a:p>
            <a:pPr>
              <a:spcBef>
                <a:spcPts val="600"/>
              </a:spcBef>
              <a:spcAft>
                <a:spcPts val="600"/>
              </a:spcAft>
            </a:pPr>
            <a:r>
              <a:rPr lang="pt-PT" dirty="0"/>
              <a:t>Autonomia administrativa e financeira</a:t>
            </a:r>
          </a:p>
          <a:p>
            <a:pPr>
              <a:spcBef>
                <a:spcPts val="600"/>
              </a:spcBef>
              <a:spcAft>
                <a:spcPts val="600"/>
              </a:spcAft>
            </a:pPr>
            <a:r>
              <a:rPr lang="pt-PT" dirty="0"/>
              <a:t>Responsabilidade informativa ante órgãos representativos (prestação de contas junto da Assembleia da República)</a:t>
            </a:r>
          </a:p>
        </p:txBody>
      </p:sp>
      <p:sp>
        <p:nvSpPr>
          <p:cNvPr id="10" name="CaixaDeTexto 9">
            <a:extLst>
              <a:ext uri="{FF2B5EF4-FFF2-40B4-BE49-F238E27FC236}">
                <a16:creationId xmlns:a16="http://schemas.microsoft.com/office/drawing/2014/main" id="{A07EA7EC-1456-65A6-72F3-E30B57B93AC9}"/>
              </a:ext>
            </a:extLst>
          </p:cNvPr>
          <p:cNvSpPr txBox="1"/>
          <p:nvPr/>
        </p:nvSpPr>
        <p:spPr>
          <a:xfrm>
            <a:off x="280357" y="284997"/>
            <a:ext cx="8082952" cy="400110"/>
          </a:xfrm>
          <a:prstGeom prst="rect">
            <a:avLst/>
          </a:prstGeom>
          <a:noFill/>
        </p:spPr>
        <p:txBody>
          <a:bodyPr wrap="square">
            <a:spAutoFit/>
          </a:bodyPr>
          <a:lstStyle/>
          <a:p>
            <a:r>
              <a:rPr lang="pt-PT" sz="2000" b="1" kern="0" dirty="0">
                <a:solidFill>
                  <a:srgbClr val="1F497D"/>
                </a:solidFill>
                <a:latin typeface="Calibri" panose="020F0502020204030204"/>
              </a:rPr>
              <a:t>Caraterísticas dominantes das entidades administrativas independentes</a:t>
            </a:r>
          </a:p>
        </p:txBody>
      </p:sp>
    </p:spTree>
    <p:extLst>
      <p:ext uri="{BB962C8B-B14F-4D97-AF65-F5344CB8AC3E}">
        <p14:creationId xmlns:p14="http://schemas.microsoft.com/office/powerpoint/2010/main" val="332287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F59B2ED-ECD6-0A53-0969-A2134041D25E}"/>
              </a:ext>
            </a:extLst>
          </p:cNvPr>
          <p:cNvSpPr txBox="1"/>
          <p:nvPr/>
        </p:nvSpPr>
        <p:spPr>
          <a:xfrm>
            <a:off x="357994" y="552416"/>
            <a:ext cx="8082952" cy="400110"/>
          </a:xfrm>
          <a:prstGeom prst="rect">
            <a:avLst/>
          </a:prstGeom>
          <a:noFill/>
        </p:spPr>
        <p:txBody>
          <a:bodyPr wrap="square">
            <a:spAutoFit/>
          </a:bodyPr>
          <a:lstStyle/>
          <a:p>
            <a:r>
              <a:rPr lang="pt-PT" sz="2000" b="1" kern="0" dirty="0">
                <a:solidFill>
                  <a:srgbClr val="1F497D"/>
                </a:solidFill>
                <a:latin typeface="Calibri" panose="020F0502020204030204"/>
              </a:rPr>
              <a:t>Natureza e papel das entidades administrativas independentes </a:t>
            </a:r>
          </a:p>
        </p:txBody>
      </p:sp>
      <p:sp>
        <p:nvSpPr>
          <p:cNvPr id="7" name="CaixaDeTexto 6">
            <a:extLst>
              <a:ext uri="{FF2B5EF4-FFF2-40B4-BE49-F238E27FC236}">
                <a16:creationId xmlns:a16="http://schemas.microsoft.com/office/drawing/2014/main" id="{F97BDE87-DE68-D408-62D7-C2EC417A8C2C}"/>
              </a:ext>
            </a:extLst>
          </p:cNvPr>
          <p:cNvSpPr txBox="1"/>
          <p:nvPr/>
        </p:nvSpPr>
        <p:spPr>
          <a:xfrm>
            <a:off x="357993" y="2625490"/>
            <a:ext cx="7897481" cy="2462213"/>
          </a:xfrm>
          <a:prstGeom prst="rect">
            <a:avLst/>
          </a:prstGeom>
          <a:noFill/>
        </p:spPr>
        <p:txBody>
          <a:bodyPr wrap="square">
            <a:spAutoFit/>
          </a:bodyPr>
          <a:lstStyle/>
          <a:p>
            <a:r>
              <a:rPr lang="pt-PT" dirty="0"/>
              <a:t>Têm poderes executivos, também poderes normativos e, ou, judiciais ou para-judiciais – levanta questões de legitimidade </a:t>
            </a:r>
          </a:p>
          <a:p>
            <a:endParaRPr lang="pt-PT" dirty="0"/>
          </a:p>
          <a:p>
            <a:r>
              <a:rPr lang="pt-PT" dirty="0"/>
              <a:t>Serão um “quarto poder” pois não respondem eficazmente ao Parlamento, ao Governo e só limitadamente aos tribunais (em situações de legalidade e não de conveniência)? </a:t>
            </a:r>
          </a:p>
          <a:p>
            <a:endParaRPr lang="pt-PT" dirty="0"/>
          </a:p>
          <a:p>
            <a:r>
              <a:rPr lang="pt-PT" sz="2800" b="1" dirty="0"/>
              <a:t>O seu fundamento é a legitimidade técnica</a:t>
            </a:r>
          </a:p>
        </p:txBody>
      </p:sp>
      <p:sp>
        <p:nvSpPr>
          <p:cNvPr id="9" name="CaixaDeTexto 8">
            <a:extLst>
              <a:ext uri="{FF2B5EF4-FFF2-40B4-BE49-F238E27FC236}">
                <a16:creationId xmlns:a16="http://schemas.microsoft.com/office/drawing/2014/main" id="{1A35382C-C02E-512F-AB58-11D888623A07}"/>
              </a:ext>
            </a:extLst>
          </p:cNvPr>
          <p:cNvSpPr txBox="1"/>
          <p:nvPr/>
        </p:nvSpPr>
        <p:spPr>
          <a:xfrm>
            <a:off x="357994" y="1571153"/>
            <a:ext cx="7897480" cy="646331"/>
          </a:xfrm>
          <a:prstGeom prst="rect">
            <a:avLst/>
          </a:prstGeom>
          <a:noFill/>
        </p:spPr>
        <p:txBody>
          <a:bodyPr wrap="square">
            <a:spAutoFit/>
          </a:bodyPr>
          <a:lstStyle/>
          <a:p>
            <a:r>
              <a:rPr lang="pt-PT" dirty="0"/>
              <a:t>Escapam formalmente ao controlo e direção do Governo – não são administração direta (vínculo hierárquico) nem administração indireta (relação de tutela) </a:t>
            </a:r>
          </a:p>
        </p:txBody>
      </p:sp>
    </p:spTree>
    <p:extLst>
      <p:ext uri="{BB962C8B-B14F-4D97-AF65-F5344CB8AC3E}">
        <p14:creationId xmlns:p14="http://schemas.microsoft.com/office/powerpoint/2010/main" val="389286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4371699-0ACF-15F5-4493-51DFF6C90EAE}"/>
              </a:ext>
            </a:extLst>
          </p:cNvPr>
          <p:cNvSpPr txBox="1"/>
          <p:nvPr/>
        </p:nvSpPr>
        <p:spPr>
          <a:xfrm>
            <a:off x="357994" y="552416"/>
            <a:ext cx="8082952" cy="400110"/>
          </a:xfrm>
          <a:prstGeom prst="rect">
            <a:avLst/>
          </a:prstGeom>
          <a:noFill/>
        </p:spPr>
        <p:txBody>
          <a:bodyPr wrap="square">
            <a:spAutoFit/>
          </a:bodyPr>
          <a:lstStyle/>
          <a:p>
            <a:r>
              <a:rPr lang="pt-PT" sz="2000" b="1" kern="0" dirty="0">
                <a:solidFill>
                  <a:srgbClr val="1F497D"/>
                </a:solidFill>
                <a:latin typeface="Calibri" panose="020F0502020204030204"/>
              </a:rPr>
              <a:t>Independência das entidades administrativas independentes </a:t>
            </a:r>
          </a:p>
        </p:txBody>
      </p:sp>
      <p:sp>
        <p:nvSpPr>
          <p:cNvPr id="4" name="CaixaDeTexto 3">
            <a:extLst>
              <a:ext uri="{FF2B5EF4-FFF2-40B4-BE49-F238E27FC236}">
                <a16:creationId xmlns:a16="http://schemas.microsoft.com/office/drawing/2014/main" id="{577730F2-1396-ED9C-2003-E8708F3FD3A3}"/>
              </a:ext>
            </a:extLst>
          </p:cNvPr>
          <p:cNvSpPr txBox="1"/>
          <p:nvPr/>
        </p:nvSpPr>
        <p:spPr>
          <a:xfrm>
            <a:off x="357996" y="1069048"/>
            <a:ext cx="7975122" cy="1754326"/>
          </a:xfrm>
          <a:prstGeom prst="rect">
            <a:avLst/>
          </a:prstGeom>
          <a:noFill/>
        </p:spPr>
        <p:txBody>
          <a:bodyPr wrap="square">
            <a:spAutoFit/>
          </a:bodyPr>
          <a:lstStyle/>
          <a:p>
            <a:r>
              <a:rPr lang="pt-PT" dirty="0"/>
              <a:t>Nas entidades administrativas independentes associadas à proteção de direitos fundamentais  - independência é política, ou seja, independência relativamente ao Governo que num determinado momento está em funções.</a:t>
            </a:r>
          </a:p>
          <a:p>
            <a:r>
              <a:rPr lang="pt-PT" dirty="0"/>
              <a:t>Fundamentam a sua independência na necessidade de não interferirem na política e assegurem a defesa de direitos fundamentais independentemente dos ciclos políticos pelo que devem reunir o consenso alargado na nomeação dos seus órgãos.  </a:t>
            </a:r>
          </a:p>
        </p:txBody>
      </p:sp>
      <p:sp>
        <p:nvSpPr>
          <p:cNvPr id="6" name="CaixaDeTexto 5">
            <a:extLst>
              <a:ext uri="{FF2B5EF4-FFF2-40B4-BE49-F238E27FC236}">
                <a16:creationId xmlns:a16="http://schemas.microsoft.com/office/drawing/2014/main" id="{B8421F6B-773C-5F60-3069-32D094F2DC3C}"/>
              </a:ext>
            </a:extLst>
          </p:cNvPr>
          <p:cNvSpPr txBox="1"/>
          <p:nvPr/>
        </p:nvSpPr>
        <p:spPr>
          <a:xfrm>
            <a:off x="357995" y="2970088"/>
            <a:ext cx="8082951" cy="1754326"/>
          </a:xfrm>
          <a:prstGeom prst="rect">
            <a:avLst/>
          </a:prstGeom>
          <a:noFill/>
        </p:spPr>
        <p:txBody>
          <a:bodyPr wrap="square">
            <a:spAutoFit/>
          </a:bodyPr>
          <a:lstStyle/>
          <a:p>
            <a:r>
              <a:rPr lang="pt-PT" dirty="0"/>
              <a:t>Nas entidades administrativas independentes associadas ao domínio económico, com poderes de supervisão ou regulação, as necessidades de independência</a:t>
            </a:r>
          </a:p>
          <a:p>
            <a:r>
              <a:rPr lang="pt-PT" dirty="0"/>
              <a:t>não é intrínseca ou um fim em sim.</a:t>
            </a:r>
          </a:p>
          <a:p>
            <a:r>
              <a:rPr lang="pt-PT" dirty="0"/>
              <a:t>O fundamento está associado à necessidade de corrigir insuficiências do mercado (falhas de mercado) ou de abrir caminho para a criação deste, mas também identificar as falhas e imperfeições da intervenção do Estado (falhas de Estado).</a:t>
            </a:r>
          </a:p>
        </p:txBody>
      </p:sp>
      <p:sp>
        <p:nvSpPr>
          <p:cNvPr id="8" name="CaixaDeTexto 7">
            <a:extLst>
              <a:ext uri="{FF2B5EF4-FFF2-40B4-BE49-F238E27FC236}">
                <a16:creationId xmlns:a16="http://schemas.microsoft.com/office/drawing/2014/main" id="{72F3D34F-6B15-C5AE-E17E-80624B60EEFC}"/>
              </a:ext>
            </a:extLst>
          </p:cNvPr>
          <p:cNvSpPr txBox="1"/>
          <p:nvPr/>
        </p:nvSpPr>
        <p:spPr>
          <a:xfrm>
            <a:off x="424850" y="5183370"/>
            <a:ext cx="8082950" cy="1231106"/>
          </a:xfrm>
          <a:prstGeom prst="rect">
            <a:avLst/>
          </a:prstGeom>
          <a:noFill/>
        </p:spPr>
        <p:txBody>
          <a:bodyPr wrap="square">
            <a:spAutoFit/>
          </a:bodyPr>
          <a:lstStyle/>
          <a:p>
            <a:r>
              <a:rPr lang="pt-PT" i="1" dirty="0"/>
              <a:t>A arquitetura regulatória do Estado é uma questão de Poder – e, portanto, eminentemente política: na sua configuração, na sua legitimidade e na sua eficiência. </a:t>
            </a:r>
          </a:p>
          <a:p>
            <a:r>
              <a:rPr lang="pt-PT" sz="1000" i="1" dirty="0"/>
              <a:t>In ENTIDADES ADMINISTRATIVAS INDEPENDENTES, Victor </a:t>
            </a:r>
            <a:r>
              <a:rPr lang="pt-PT" sz="1000" i="1" dirty="0" err="1"/>
              <a:t>Calvete</a:t>
            </a:r>
            <a:r>
              <a:rPr lang="pt-PT" sz="1000" i="1" dirty="0"/>
              <a:t> </a:t>
            </a:r>
          </a:p>
          <a:p>
            <a:r>
              <a:rPr lang="pt-PT" sz="1000" i="1" dirty="0"/>
              <a:t>https://www.concorrencia.pt/sites/default/files/imported-magazines/CR07-08_-_Victor_Calvete.pdf</a:t>
            </a:r>
          </a:p>
        </p:txBody>
      </p:sp>
    </p:spTree>
    <p:extLst>
      <p:ext uri="{BB962C8B-B14F-4D97-AF65-F5344CB8AC3E}">
        <p14:creationId xmlns:p14="http://schemas.microsoft.com/office/powerpoint/2010/main" val="17883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F3978DD-81B7-92F8-1675-B67C8C34C158}"/>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Entidades administrativas independentes com intervenção no mercado – caso prático  </a:t>
            </a:r>
          </a:p>
        </p:txBody>
      </p:sp>
      <p:sp>
        <p:nvSpPr>
          <p:cNvPr id="7" name="CaixaDeTexto 6">
            <a:extLst>
              <a:ext uri="{FF2B5EF4-FFF2-40B4-BE49-F238E27FC236}">
                <a16:creationId xmlns:a16="http://schemas.microsoft.com/office/drawing/2014/main" id="{16A9F7A0-3E39-1236-3655-1714B9A4A52F}"/>
              </a:ext>
            </a:extLst>
          </p:cNvPr>
          <p:cNvSpPr txBox="1"/>
          <p:nvPr/>
        </p:nvSpPr>
        <p:spPr>
          <a:xfrm>
            <a:off x="403284" y="1501798"/>
            <a:ext cx="8337432" cy="369332"/>
          </a:xfrm>
          <a:prstGeom prst="rect">
            <a:avLst/>
          </a:prstGeom>
          <a:noFill/>
        </p:spPr>
        <p:txBody>
          <a:bodyPr wrap="square">
            <a:spAutoFit/>
          </a:bodyPr>
          <a:lstStyle/>
          <a:p>
            <a:r>
              <a:rPr lang="pt-PT" dirty="0"/>
              <a:t>ANAC - Autoridade Nacional da Aviação Civil</a:t>
            </a:r>
          </a:p>
        </p:txBody>
      </p:sp>
      <p:sp>
        <p:nvSpPr>
          <p:cNvPr id="9" name="CaixaDeTexto 8">
            <a:extLst>
              <a:ext uri="{FF2B5EF4-FFF2-40B4-BE49-F238E27FC236}">
                <a16:creationId xmlns:a16="http://schemas.microsoft.com/office/drawing/2014/main" id="{86698E62-3425-CC92-BFF7-301B9C030AD1}"/>
              </a:ext>
            </a:extLst>
          </p:cNvPr>
          <p:cNvSpPr txBox="1"/>
          <p:nvPr/>
        </p:nvSpPr>
        <p:spPr>
          <a:xfrm>
            <a:off x="403284" y="2036158"/>
            <a:ext cx="5212512" cy="369332"/>
          </a:xfrm>
          <a:prstGeom prst="rect">
            <a:avLst/>
          </a:prstGeom>
          <a:noFill/>
        </p:spPr>
        <p:txBody>
          <a:bodyPr wrap="square">
            <a:spAutoFit/>
          </a:bodyPr>
          <a:lstStyle/>
          <a:p>
            <a:r>
              <a:rPr lang="pt-PT" dirty="0"/>
              <a:t>Entidade Reguladora dos Serviços Energéticos (ERSE)</a:t>
            </a:r>
          </a:p>
        </p:txBody>
      </p:sp>
      <p:sp>
        <p:nvSpPr>
          <p:cNvPr id="11" name="CaixaDeTexto 10">
            <a:extLst>
              <a:ext uri="{FF2B5EF4-FFF2-40B4-BE49-F238E27FC236}">
                <a16:creationId xmlns:a16="http://schemas.microsoft.com/office/drawing/2014/main" id="{07A8ACE4-355B-9E4E-E7D9-C72778BF0006}"/>
              </a:ext>
            </a:extLst>
          </p:cNvPr>
          <p:cNvSpPr txBox="1"/>
          <p:nvPr/>
        </p:nvSpPr>
        <p:spPr>
          <a:xfrm>
            <a:off x="375246" y="2570518"/>
            <a:ext cx="5982421" cy="369332"/>
          </a:xfrm>
          <a:prstGeom prst="rect">
            <a:avLst/>
          </a:prstGeom>
          <a:noFill/>
        </p:spPr>
        <p:txBody>
          <a:bodyPr wrap="square">
            <a:spAutoFit/>
          </a:bodyPr>
          <a:lstStyle/>
          <a:p>
            <a:r>
              <a:rPr lang="pt-PT" dirty="0"/>
              <a:t>Autoridade Nacional de Comunicações (ANACOM)</a:t>
            </a:r>
          </a:p>
        </p:txBody>
      </p:sp>
      <p:sp>
        <p:nvSpPr>
          <p:cNvPr id="13" name="CaixaDeTexto 12">
            <a:extLst>
              <a:ext uri="{FF2B5EF4-FFF2-40B4-BE49-F238E27FC236}">
                <a16:creationId xmlns:a16="http://schemas.microsoft.com/office/drawing/2014/main" id="{30B5E32B-32F3-D9BC-EA28-B3FA39A67516}"/>
              </a:ext>
            </a:extLst>
          </p:cNvPr>
          <p:cNvSpPr txBox="1"/>
          <p:nvPr/>
        </p:nvSpPr>
        <p:spPr>
          <a:xfrm>
            <a:off x="403283" y="4168440"/>
            <a:ext cx="8054915" cy="1754326"/>
          </a:xfrm>
          <a:prstGeom prst="rect">
            <a:avLst/>
          </a:prstGeom>
          <a:noFill/>
        </p:spPr>
        <p:txBody>
          <a:bodyPr wrap="square">
            <a:spAutoFit/>
          </a:bodyPr>
          <a:lstStyle/>
          <a:p>
            <a:r>
              <a:rPr lang="pt-PT" dirty="0"/>
              <a:t>Analisar:</a:t>
            </a:r>
          </a:p>
          <a:p>
            <a:endParaRPr lang="pt-PT" dirty="0"/>
          </a:p>
          <a:p>
            <a:r>
              <a:rPr lang="pt-PT" dirty="0"/>
              <a:t>Missão, valores, atribuições e poderes</a:t>
            </a:r>
          </a:p>
          <a:p>
            <a:endParaRPr lang="pt-PT" dirty="0"/>
          </a:p>
          <a:p>
            <a:r>
              <a:rPr lang="pt-PT" dirty="0"/>
              <a:t>Como são nomeados os elementos que compõem o Conselho de Administração, duração do mandato e incompatibilidades</a:t>
            </a:r>
          </a:p>
        </p:txBody>
      </p:sp>
      <p:sp>
        <p:nvSpPr>
          <p:cNvPr id="15" name="CaixaDeTexto 14">
            <a:extLst>
              <a:ext uri="{FF2B5EF4-FFF2-40B4-BE49-F238E27FC236}">
                <a16:creationId xmlns:a16="http://schemas.microsoft.com/office/drawing/2014/main" id="{4F605372-27BD-88C5-C71A-E151F6931946}"/>
              </a:ext>
            </a:extLst>
          </p:cNvPr>
          <p:cNvSpPr txBox="1"/>
          <p:nvPr/>
        </p:nvSpPr>
        <p:spPr>
          <a:xfrm>
            <a:off x="375246" y="3204451"/>
            <a:ext cx="7888860" cy="369332"/>
          </a:xfrm>
          <a:prstGeom prst="rect">
            <a:avLst/>
          </a:prstGeom>
          <a:noFill/>
        </p:spPr>
        <p:txBody>
          <a:bodyPr wrap="square">
            <a:spAutoFit/>
          </a:bodyPr>
          <a:lstStyle/>
          <a:p>
            <a:r>
              <a:rPr lang="pt-PT" dirty="0"/>
              <a:t>Autoridade da Mobilidade e dos Transportes (AMT)</a:t>
            </a:r>
          </a:p>
        </p:txBody>
      </p:sp>
    </p:spTree>
    <p:extLst>
      <p:ext uri="{BB962C8B-B14F-4D97-AF65-F5344CB8AC3E}">
        <p14:creationId xmlns:p14="http://schemas.microsoft.com/office/powerpoint/2010/main" val="154674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C558FE-6DB5-157A-307C-AC4C0EB0A974}"/>
              </a:ext>
            </a:extLst>
          </p:cNvPr>
          <p:cNvSpPr txBox="1"/>
          <p:nvPr/>
        </p:nvSpPr>
        <p:spPr>
          <a:xfrm>
            <a:off x="366620" y="233238"/>
            <a:ext cx="8082952" cy="707886"/>
          </a:xfrm>
          <a:prstGeom prst="rect">
            <a:avLst/>
          </a:prstGeom>
          <a:noFill/>
        </p:spPr>
        <p:txBody>
          <a:bodyPr wrap="square">
            <a:spAutoFit/>
          </a:bodyPr>
          <a:lstStyle/>
          <a:p>
            <a:r>
              <a:rPr lang="pt-PT" sz="2000" b="1" kern="0" dirty="0">
                <a:solidFill>
                  <a:srgbClr val="1F497D"/>
                </a:solidFill>
                <a:latin typeface="Calibri" panose="020F0502020204030204"/>
              </a:rPr>
              <a:t>Entidades administrativas independentes com intervenção no mercado – caso prático  </a:t>
            </a:r>
          </a:p>
        </p:txBody>
      </p:sp>
      <p:graphicFrame>
        <p:nvGraphicFramePr>
          <p:cNvPr id="3" name="Tabela 2">
            <a:extLst>
              <a:ext uri="{FF2B5EF4-FFF2-40B4-BE49-F238E27FC236}">
                <a16:creationId xmlns:a16="http://schemas.microsoft.com/office/drawing/2014/main" id="{9E84C259-11FC-EFC7-051A-29055245F476}"/>
              </a:ext>
            </a:extLst>
          </p:cNvPr>
          <p:cNvGraphicFramePr>
            <a:graphicFrameLocks noGrp="1"/>
          </p:cNvGraphicFramePr>
          <p:nvPr>
            <p:extLst>
              <p:ext uri="{D42A27DB-BD31-4B8C-83A1-F6EECF244321}">
                <p14:modId xmlns:p14="http://schemas.microsoft.com/office/powerpoint/2010/main" val="3734146385"/>
              </p:ext>
            </p:extLst>
          </p:nvPr>
        </p:nvGraphicFramePr>
        <p:xfrm>
          <a:off x="366620" y="1100011"/>
          <a:ext cx="7884000" cy="5120640"/>
        </p:xfrm>
        <a:graphic>
          <a:graphicData uri="http://schemas.openxmlformats.org/drawingml/2006/table">
            <a:tbl>
              <a:tblPr firstRow="1" bandRow="1">
                <a:tableStyleId>{5C22544A-7EE6-4342-B048-85BDC9FD1C3A}</a:tableStyleId>
              </a:tblPr>
              <a:tblGrid>
                <a:gridCol w="1829330">
                  <a:extLst>
                    <a:ext uri="{9D8B030D-6E8A-4147-A177-3AD203B41FA5}">
                      <a16:colId xmlns:a16="http://schemas.microsoft.com/office/drawing/2014/main" val="3403629999"/>
                    </a:ext>
                  </a:extLst>
                </a:gridCol>
                <a:gridCol w="1294256">
                  <a:extLst>
                    <a:ext uri="{9D8B030D-6E8A-4147-A177-3AD203B41FA5}">
                      <a16:colId xmlns:a16="http://schemas.microsoft.com/office/drawing/2014/main" val="2761058590"/>
                    </a:ext>
                  </a:extLst>
                </a:gridCol>
                <a:gridCol w="1404002">
                  <a:extLst>
                    <a:ext uri="{9D8B030D-6E8A-4147-A177-3AD203B41FA5}">
                      <a16:colId xmlns:a16="http://schemas.microsoft.com/office/drawing/2014/main" val="629744351"/>
                    </a:ext>
                  </a:extLst>
                </a:gridCol>
                <a:gridCol w="1935102">
                  <a:extLst>
                    <a:ext uri="{9D8B030D-6E8A-4147-A177-3AD203B41FA5}">
                      <a16:colId xmlns:a16="http://schemas.microsoft.com/office/drawing/2014/main" val="890059935"/>
                    </a:ext>
                  </a:extLst>
                </a:gridCol>
                <a:gridCol w="1421310">
                  <a:extLst>
                    <a:ext uri="{9D8B030D-6E8A-4147-A177-3AD203B41FA5}">
                      <a16:colId xmlns:a16="http://schemas.microsoft.com/office/drawing/2014/main" val="1170577017"/>
                    </a:ext>
                  </a:extLst>
                </a:gridCol>
              </a:tblGrid>
              <a:tr h="370840">
                <a:tc>
                  <a:txBody>
                    <a:bodyPr/>
                    <a:lstStyle/>
                    <a:p>
                      <a:r>
                        <a:rPr lang="pt-PT" dirty="0"/>
                        <a:t>EAI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ANAC</a:t>
                      </a:r>
                    </a:p>
                    <a:p>
                      <a:endParaRPr lang="pt-PT" dirty="0"/>
                    </a:p>
                  </a:txBody>
                  <a:tcPr/>
                </a:tc>
                <a:tc>
                  <a:txBody>
                    <a:bodyPr/>
                    <a:lstStyle/>
                    <a:p>
                      <a:r>
                        <a:rPr lang="pt-PT" dirty="0"/>
                        <a:t> ERSE</a:t>
                      </a:r>
                    </a:p>
                  </a:txBody>
                  <a:tcPr/>
                </a:tc>
                <a:tc>
                  <a:txBody>
                    <a:bodyPr/>
                    <a:lstStyle/>
                    <a:p>
                      <a:r>
                        <a:rPr lang="pt-PT" dirty="0"/>
                        <a:t> ANACOM</a:t>
                      </a:r>
                    </a:p>
                  </a:txBody>
                  <a:tcPr/>
                </a:tc>
                <a:tc>
                  <a:txBody>
                    <a:bodyPr/>
                    <a:lstStyle/>
                    <a:p>
                      <a:r>
                        <a:rPr lang="pt-PT" dirty="0"/>
                        <a:t>AMT</a:t>
                      </a:r>
                    </a:p>
                  </a:txBody>
                  <a:tcPr/>
                </a:tc>
                <a:extLst>
                  <a:ext uri="{0D108BD9-81ED-4DB2-BD59-A6C34878D82A}">
                    <a16:rowId xmlns:a16="http://schemas.microsoft.com/office/drawing/2014/main" val="5835020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Missão</a:t>
                      </a:r>
                    </a:p>
                    <a:p>
                      <a:endParaRPr lang="pt-PT" dirty="0"/>
                    </a:p>
                  </a:txBody>
                  <a:tcPr/>
                </a:tc>
                <a:tc>
                  <a:txBody>
                    <a:bodyPr/>
                    <a:lstStyle/>
                    <a:p>
                      <a:endParaRPr lang="pt-PT"/>
                    </a:p>
                  </a:txBody>
                  <a:tcPr/>
                </a:tc>
                <a:tc>
                  <a:txBody>
                    <a:bodyPr/>
                    <a:lstStyle/>
                    <a:p>
                      <a:endParaRPr lang="pt-PT" dirty="0"/>
                    </a:p>
                  </a:txBody>
                  <a:tcPr/>
                </a:tc>
                <a:tc>
                  <a:txBody>
                    <a:bodyPr/>
                    <a:lstStyle/>
                    <a:p>
                      <a:endParaRPr lang="pt-PT" dirty="0"/>
                    </a:p>
                  </a:txBody>
                  <a:tcPr/>
                </a:tc>
                <a:tc>
                  <a:txBody>
                    <a:bodyPr/>
                    <a:lstStyle/>
                    <a:p>
                      <a:endParaRPr lang="pt-PT"/>
                    </a:p>
                  </a:txBody>
                  <a:tcPr/>
                </a:tc>
                <a:extLst>
                  <a:ext uri="{0D108BD9-81ED-4DB2-BD59-A6C34878D82A}">
                    <a16:rowId xmlns:a16="http://schemas.microsoft.com/office/drawing/2014/main" val="1887465360"/>
                  </a:ext>
                </a:extLst>
              </a:tr>
              <a:tr h="370840">
                <a:tc>
                  <a:txBody>
                    <a:bodyPr/>
                    <a:lstStyle/>
                    <a:p>
                      <a:r>
                        <a:rPr lang="pt-PT" dirty="0"/>
                        <a:t>Valores</a:t>
                      </a:r>
                    </a:p>
                    <a:p>
                      <a:endParaRPr lang="pt-PT" dirty="0"/>
                    </a:p>
                  </a:txBody>
                  <a:tcPr/>
                </a:tc>
                <a:tc>
                  <a:txBody>
                    <a:bodyPr/>
                    <a:lstStyle/>
                    <a:p>
                      <a:endParaRPr lang="pt-PT"/>
                    </a:p>
                  </a:txBody>
                  <a:tcPr/>
                </a:tc>
                <a:tc>
                  <a:txBody>
                    <a:bodyPr/>
                    <a:lstStyle/>
                    <a:p>
                      <a:endParaRPr lang="pt-PT"/>
                    </a:p>
                  </a:txBody>
                  <a:tcPr/>
                </a:tc>
                <a:tc>
                  <a:txBody>
                    <a:bodyPr/>
                    <a:lstStyle/>
                    <a:p>
                      <a:endParaRPr lang="pt-PT" dirty="0"/>
                    </a:p>
                  </a:txBody>
                  <a:tcPr/>
                </a:tc>
                <a:tc>
                  <a:txBody>
                    <a:bodyPr/>
                    <a:lstStyle/>
                    <a:p>
                      <a:endParaRPr lang="pt-PT"/>
                    </a:p>
                  </a:txBody>
                  <a:tcPr/>
                </a:tc>
                <a:extLst>
                  <a:ext uri="{0D108BD9-81ED-4DB2-BD59-A6C34878D82A}">
                    <a16:rowId xmlns:a16="http://schemas.microsoft.com/office/drawing/2014/main" val="636255248"/>
                  </a:ext>
                </a:extLst>
              </a:tr>
              <a:tr h="370840">
                <a:tc>
                  <a:txBody>
                    <a:bodyPr/>
                    <a:lstStyle/>
                    <a:p>
                      <a:r>
                        <a:rPr lang="pt-PT" dirty="0"/>
                        <a:t>Atribuições</a:t>
                      </a:r>
                    </a:p>
                    <a:p>
                      <a:endParaRPr lang="pt-PT" dirty="0"/>
                    </a:p>
                  </a:txBody>
                  <a:tcPr/>
                </a:tc>
                <a:tc>
                  <a:txBody>
                    <a:bodyPr/>
                    <a:lstStyle/>
                    <a:p>
                      <a:endParaRPr lang="pt-PT"/>
                    </a:p>
                  </a:txBody>
                  <a:tcPr/>
                </a:tc>
                <a:tc>
                  <a:txBody>
                    <a:bodyPr/>
                    <a:lstStyle/>
                    <a:p>
                      <a:endParaRPr lang="pt-PT"/>
                    </a:p>
                  </a:txBody>
                  <a:tcPr/>
                </a:tc>
                <a:tc>
                  <a:txBody>
                    <a:bodyPr/>
                    <a:lstStyle/>
                    <a:p>
                      <a:endParaRPr lang="pt-PT" dirty="0"/>
                    </a:p>
                  </a:txBody>
                  <a:tcPr/>
                </a:tc>
                <a:tc>
                  <a:txBody>
                    <a:bodyPr/>
                    <a:lstStyle/>
                    <a:p>
                      <a:endParaRPr lang="pt-PT"/>
                    </a:p>
                  </a:txBody>
                  <a:tcPr/>
                </a:tc>
                <a:extLst>
                  <a:ext uri="{0D108BD9-81ED-4DB2-BD59-A6C34878D82A}">
                    <a16:rowId xmlns:a16="http://schemas.microsoft.com/office/drawing/2014/main" val="3051522866"/>
                  </a:ext>
                </a:extLst>
              </a:tr>
              <a:tr h="370840">
                <a:tc>
                  <a:txBody>
                    <a:bodyPr/>
                    <a:lstStyle/>
                    <a:p>
                      <a:r>
                        <a:rPr lang="pt-PT" dirty="0"/>
                        <a:t>Poderes</a:t>
                      </a:r>
                    </a:p>
                    <a:p>
                      <a:endParaRPr lang="pt-PT" dirty="0"/>
                    </a:p>
                  </a:txBody>
                  <a:tcPr/>
                </a:tc>
                <a:tc>
                  <a:txBody>
                    <a:bodyPr/>
                    <a:lstStyle/>
                    <a:p>
                      <a:endParaRPr lang="pt-PT" dirty="0"/>
                    </a:p>
                  </a:txBody>
                  <a:tcPr/>
                </a:tc>
                <a:tc>
                  <a:txBody>
                    <a:bodyPr/>
                    <a:lstStyle/>
                    <a:p>
                      <a:endParaRPr lang="pt-PT"/>
                    </a:p>
                  </a:txBody>
                  <a:tcPr/>
                </a:tc>
                <a:tc>
                  <a:txBody>
                    <a:bodyPr/>
                    <a:lstStyle/>
                    <a:p>
                      <a:endParaRPr lang="pt-PT" dirty="0"/>
                    </a:p>
                  </a:txBody>
                  <a:tcPr/>
                </a:tc>
                <a:tc>
                  <a:txBody>
                    <a:bodyPr/>
                    <a:lstStyle/>
                    <a:p>
                      <a:endParaRPr lang="pt-PT" dirty="0"/>
                    </a:p>
                  </a:txBody>
                  <a:tcPr/>
                </a:tc>
                <a:extLst>
                  <a:ext uri="{0D108BD9-81ED-4DB2-BD59-A6C34878D82A}">
                    <a16:rowId xmlns:a16="http://schemas.microsoft.com/office/drawing/2014/main" val="2977248969"/>
                  </a:ext>
                </a:extLst>
              </a:tr>
              <a:tr h="370840">
                <a:tc>
                  <a:txBody>
                    <a:bodyPr/>
                    <a:lstStyle/>
                    <a:p>
                      <a:r>
                        <a:rPr lang="pt-PT" dirty="0"/>
                        <a:t>Nomeação </a:t>
                      </a:r>
                    </a:p>
                    <a:p>
                      <a:r>
                        <a:rPr lang="pt-PT" dirty="0"/>
                        <a:t>CA</a:t>
                      </a:r>
                    </a:p>
                  </a:txBody>
                  <a:tcPr/>
                </a:tc>
                <a:tc>
                  <a:txBody>
                    <a:bodyPr/>
                    <a:lstStyle/>
                    <a:p>
                      <a:endParaRPr lang="pt-PT" dirty="0"/>
                    </a:p>
                  </a:txBody>
                  <a:tcPr/>
                </a:tc>
                <a:tc>
                  <a:txBody>
                    <a:bodyPr/>
                    <a:lstStyle/>
                    <a:p>
                      <a:endParaRPr lang="pt-PT"/>
                    </a:p>
                  </a:txBody>
                  <a:tcPr/>
                </a:tc>
                <a:tc>
                  <a:txBody>
                    <a:bodyPr/>
                    <a:lstStyle/>
                    <a:p>
                      <a:endParaRPr lang="pt-PT" dirty="0"/>
                    </a:p>
                  </a:txBody>
                  <a:tcPr/>
                </a:tc>
                <a:tc>
                  <a:txBody>
                    <a:bodyPr/>
                    <a:lstStyle/>
                    <a:p>
                      <a:endParaRPr lang="pt-PT" dirty="0"/>
                    </a:p>
                  </a:txBody>
                  <a:tcPr/>
                </a:tc>
                <a:extLst>
                  <a:ext uri="{0D108BD9-81ED-4DB2-BD59-A6C34878D82A}">
                    <a16:rowId xmlns:a16="http://schemas.microsoft.com/office/drawing/2014/main" val="2254536117"/>
                  </a:ext>
                </a:extLst>
              </a:tr>
              <a:tr h="370840">
                <a:tc>
                  <a:txBody>
                    <a:bodyPr/>
                    <a:lstStyle/>
                    <a:p>
                      <a:r>
                        <a:rPr lang="pt-PT" dirty="0"/>
                        <a:t>Duração do </a:t>
                      </a:r>
                    </a:p>
                    <a:p>
                      <a:r>
                        <a:rPr lang="pt-PT" dirty="0"/>
                        <a:t>cargo CA</a:t>
                      </a:r>
                    </a:p>
                  </a:txBody>
                  <a:tcPr/>
                </a:tc>
                <a:tc>
                  <a:txBody>
                    <a:bodyPr/>
                    <a:lstStyle/>
                    <a:p>
                      <a:endParaRPr lang="pt-PT" dirty="0"/>
                    </a:p>
                  </a:txBody>
                  <a:tcPr/>
                </a:tc>
                <a:tc>
                  <a:txBody>
                    <a:bodyPr/>
                    <a:lstStyle/>
                    <a:p>
                      <a:endParaRPr lang="pt-PT"/>
                    </a:p>
                  </a:txBody>
                  <a:tcPr/>
                </a:tc>
                <a:tc>
                  <a:txBody>
                    <a:bodyPr/>
                    <a:lstStyle/>
                    <a:p>
                      <a:endParaRPr lang="pt-PT" dirty="0"/>
                    </a:p>
                  </a:txBody>
                  <a:tcPr/>
                </a:tc>
                <a:tc>
                  <a:txBody>
                    <a:bodyPr/>
                    <a:lstStyle/>
                    <a:p>
                      <a:endParaRPr lang="pt-PT" dirty="0"/>
                    </a:p>
                  </a:txBody>
                  <a:tcPr/>
                </a:tc>
                <a:extLst>
                  <a:ext uri="{0D108BD9-81ED-4DB2-BD59-A6C34878D82A}">
                    <a16:rowId xmlns:a16="http://schemas.microsoft.com/office/drawing/2014/main" val="678817519"/>
                  </a:ext>
                </a:extLst>
              </a:tr>
              <a:tr h="370840">
                <a:tc>
                  <a:txBody>
                    <a:bodyPr/>
                    <a:lstStyle/>
                    <a:p>
                      <a:r>
                        <a:rPr lang="pt-PT" sz="1800" dirty="0" err="1"/>
                        <a:t>Incompati-bilidades</a:t>
                      </a:r>
                      <a:r>
                        <a:rPr lang="pt-PT" sz="1800" dirty="0"/>
                        <a:t> CA</a:t>
                      </a:r>
                      <a:endParaRPr lang="pt-PT" dirty="0"/>
                    </a:p>
                  </a:txBody>
                  <a:tcPr/>
                </a:tc>
                <a:tc>
                  <a:txBody>
                    <a:bodyPr/>
                    <a:lstStyle/>
                    <a:p>
                      <a:endParaRPr lang="pt-PT" dirty="0"/>
                    </a:p>
                  </a:txBody>
                  <a:tcPr/>
                </a:tc>
                <a:tc>
                  <a:txBody>
                    <a:bodyPr/>
                    <a:lstStyle/>
                    <a:p>
                      <a:endParaRPr lang="pt-PT"/>
                    </a:p>
                  </a:txBody>
                  <a:tcPr/>
                </a:tc>
                <a:tc>
                  <a:txBody>
                    <a:bodyPr/>
                    <a:lstStyle/>
                    <a:p>
                      <a:endParaRPr lang="pt-PT" dirty="0"/>
                    </a:p>
                  </a:txBody>
                  <a:tcPr/>
                </a:tc>
                <a:tc>
                  <a:txBody>
                    <a:bodyPr/>
                    <a:lstStyle/>
                    <a:p>
                      <a:endParaRPr lang="pt-PT" dirty="0"/>
                    </a:p>
                  </a:txBody>
                  <a:tcPr/>
                </a:tc>
                <a:extLst>
                  <a:ext uri="{0D108BD9-81ED-4DB2-BD59-A6C34878D82A}">
                    <a16:rowId xmlns:a16="http://schemas.microsoft.com/office/drawing/2014/main" val="3329667326"/>
                  </a:ext>
                </a:extLst>
              </a:tr>
            </a:tbl>
          </a:graphicData>
        </a:graphic>
      </p:graphicFrame>
    </p:spTree>
    <p:extLst>
      <p:ext uri="{BB962C8B-B14F-4D97-AF65-F5344CB8AC3E}">
        <p14:creationId xmlns:p14="http://schemas.microsoft.com/office/powerpoint/2010/main" val="4041409027"/>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TotalTime>
  <Words>2416</Words>
  <Application>Microsoft Office PowerPoint</Application>
  <PresentationFormat>Apresentação no Ecrã (4:3)</PresentationFormat>
  <Paragraphs>200</Paragraphs>
  <Slides>19</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19</vt:i4>
      </vt:variant>
    </vt:vector>
  </HeadingPairs>
  <TitlesOfParts>
    <vt:vector size="25" baseType="lpstr">
      <vt:lpstr>Arial</vt:lpstr>
      <vt:lpstr>Calibri</vt:lpstr>
      <vt:lpstr>Calibri Light</vt:lpstr>
      <vt:lpstr>Georgia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31</cp:revision>
  <dcterms:created xsi:type="dcterms:W3CDTF">2023-01-18T11:25:04Z</dcterms:created>
  <dcterms:modified xsi:type="dcterms:W3CDTF">2024-04-19T19:43:19Z</dcterms:modified>
</cp:coreProperties>
</file>